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commentAuthors.xml" ContentType="application/vnd.openxmlformats-officedocument.presentationml.commentAuthors+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50.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presentation.xml" ContentType="application/vnd.openxmlformats-officedocument.presentationml.presentation.main+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media/image55.wmf" ContentType="image/x-wmf"/>
  <Override PartName="/ppt/media/image54.gif" ContentType="image/gif"/>
  <Override PartName="/ppt/media/image53.png" ContentType="image/png"/>
  <Override PartName="/ppt/media/image52.jpeg" ContentType="image/jpeg"/>
  <Override PartName="/ppt/media/image50.png" ContentType="image/png"/>
  <Override PartName="/ppt/media/image49.png" ContentType="image/png"/>
  <Override PartName="/ppt/media/image48.png" ContentType="image/png"/>
  <Override PartName="/ppt/media/image47.png" ContentType="image/png"/>
  <Override PartName="/ppt/media/image22.png" ContentType="image/png"/>
  <Override PartName="/ppt/media/image7.png" ContentType="image/png"/>
  <Override PartName="/ppt/media/image20.png" ContentType="image/png"/>
  <Override PartName="/ppt/media/image5.png" ContentType="image/png"/>
  <Override PartName="/ppt/media/image19.png" ContentType="image/png"/>
  <Override PartName="/ppt/media/image18.png" ContentType="image/png"/>
  <Override PartName="/ppt/media/image2.jpeg" ContentType="image/jpeg"/>
  <Override PartName="/ppt/media/image17.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4.png" ContentType="image/png"/>
  <Override PartName="/ppt/media/image39.png" ContentType="image/png"/>
  <Override PartName="/ppt/media/image21.jpeg" ContentType="image/jpeg"/>
  <Override PartName="/ppt/media/image16.png" ContentType="image/png"/>
  <Override PartName="/ppt/media/image3.jpeg" ContentType="image/jpeg"/>
  <Override PartName="/ppt/media/image28.png" ContentType="image/png"/>
  <Override PartName="/ppt/media/image51.png" ContentType="image/png"/>
  <Override PartName="/ppt/media/image1.png" ContentType="image/png"/>
  <Override PartName="/ppt/media/image36.png" ContentType="image/png"/>
  <Override PartName="/ppt/media/image56.png" ContentType="image/png"/>
  <Override PartName="/ppt/media/image6.png" ContentType="image/png"/>
  <Override PartName="/ppt/media/image8.png" ContentType="image/png"/>
  <Override PartName="/ppt/media/image57.jpeg" ContentType="image/jpeg"/>
  <Override PartName="/ppt/media/image23.png" ContentType="image/png"/>
  <Override PartName="/ppt/media/image10.png" ContentType="image/png"/>
  <Override PartName="/ppt/media/image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png" ContentType="image/png"/>
  <Override PartName="/ppt/media/image58.jpeg" ContentType="image/jpeg"/>
  <Override PartName="/ppt/media/image33.png" ContentType="image/png"/>
  <Override PartName="/ppt/media/image34.png" ContentType="image/png"/>
  <Override PartName="/ppt/media/image35.png" ContentType="image/png"/>
  <Override PartName="/ppt/media/image37.png" ContentType="image/png"/>
  <Override PartName="/ppt/media/image38.png" ContentType="image/png"/>
  <Override PartName="/ppt/media/image40.png" ContentType="image/png"/>
  <Override PartName="/ppt/media/image41.png" ContentType="image/png"/>
  <Override PartName="/ppt/media/image42.png" ContentType="image/png"/>
  <Override PartName="/ppt/media/image59.jpeg" ContentType="image/jpeg"/>
  <Override PartName="/ppt/media/image43.png" ContentType="image/png"/>
  <Override PartName="/ppt/media/image44.png" ContentType="image/png"/>
  <Override PartName="/ppt/media/image45.png" ContentType="image/png"/>
  <Override PartName="/ppt/media/image46.png" ContentType="image/png"/>
  <Override PartName="/ppt/comments/comment26.xml" ContentType="application/vnd.openxmlformats-officedocument.presentationml.comments+xml"/>
  <Override PartName="/ppt/comments/comment25.xml" ContentType="application/vnd.openxmlformats-officedocument.presentationml.comments+xml"/>
  <Override PartName="/ppt/notesSlides/_rels/notesSlide40.xml.rels" ContentType="application/vnd.openxmlformats-package.relationships+xml"/>
  <Override PartName="/ppt/notesSlides/_rels/notesSlide43.xml.rels" ContentType="application/vnd.openxmlformats-package.relationships+xml"/>
  <Override PartName="/ppt/notesSlides/_rels/notesSlide35.xml.rels" ContentType="application/vnd.openxmlformats-package.relationships+xml"/>
  <Override PartName="/ppt/notesSlides/_rels/notesSlide18.xml.rels" ContentType="application/vnd.openxmlformats-package.relationships+xml"/>
  <Override PartName="/ppt/notesSlides/_rels/notesSlide13.xml.rels" ContentType="application/vnd.openxmlformats-package.relationships+xml"/>
  <Override PartName="/ppt/notesSlides/_rels/notesSlide17.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_rels/notesSlide34.xml.rels" ContentType="application/vnd.openxmlformats-package.relationships+xml"/>
  <Override PartName="/ppt/notesSlides/_rels/notesSlide21.xml.rels" ContentType="application/vnd.openxmlformats-package.relationships+xml"/>
  <Override PartName="/ppt/notesSlides/_rels/notesSlide37.xml.rels" ContentType="application/vnd.openxmlformats-package.relationships+xml"/>
  <Override PartName="/ppt/notesSlides/_rels/notesSlide22.xml.rels" ContentType="application/vnd.openxmlformats-package.relationships+xml"/>
  <Override PartName="/ppt/notesSlides/_rels/notesSlide38.xml.rels" ContentType="application/vnd.openxmlformats-package.relationships+xml"/>
  <Override PartName="/ppt/notesSlides/_rels/notesSlide23.xml.rels" ContentType="application/vnd.openxmlformats-package.relationships+xml"/>
  <Override PartName="/ppt/notesSlides/_rels/notesSlide39.xml.rels" ContentType="application/vnd.openxmlformats-package.relationships+xml"/>
  <Override PartName="/ppt/notesSlides/_rels/notesSlide24.xml.rels" ContentType="application/vnd.openxmlformats-package.relationships+xml"/>
  <Override PartName="/ppt/notesSlides/notesSlide43.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5.xml" ContentType="application/vnd.openxmlformats-officedocument.presentationml.notesSlide+xml"/>
  <Override PartName="/ppt/notesSlides/notesSlide17.xml" ContentType="application/vnd.openxmlformats-officedocument.presentationml.notesSlide+xml"/>
  <Override PartName="/ppt/notesSlides/notesSlide23.xml" ContentType="application/vnd.openxmlformats-officedocument.presentationml.notesSlide+xml"/>
  <Override PartName="/ppt/notesSlides/notesSlide13.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18.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4.xml" ContentType="application/vnd.openxmlformats-officedocument.presentationml.notesSlide+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Lst>
  <p:sldSz cx="9144000" cy="6858000"/>
  <p:notesSz cx="6858000" cy="9144000"/>
</p:presentation>
</file>

<file path=ppt/commentAuthors.xml><?xml version="1.0" encoding="utf-8"?>
<p:cmAuthorLst xmlns:p="http://schemas.openxmlformats.org/presentationml/2006/main">
  <p:cmAuthor id="0" name="" initials="" lastIdx="2" clrIdx="0"/>
</p:cmAuthorLst>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commentAuthors" Target="commentAuthors.xml"/>
</Relationships>
</file>

<file path=ppt/comments/comment25.xml><?xml version="1.0" encoding="utf-8"?>
<p:cmLst xmlns:p="http://schemas.openxmlformats.org/presentationml/2006/main">
  <p:cm authorId="0" dt="2017-06-22T09:00:28.000000000" idx="1">
    <p:pos x="0" y="0"/>
    <p:text>Needs examples</p:text>
  </p:cm>
</p:cmLst>
</file>

<file path=ppt/comments/comment26.xml><?xml version="1.0" encoding="utf-8"?>
<p:cmLst xmlns:p="http://schemas.openxmlformats.org/presentationml/2006/main">
  <p:cm authorId="0" dt="2017-06-22T09:00:43.000000000" idx="2">
    <p:pos x="0" y="0"/>
    <p:text>Needs examples</p:text>
  </p:cm>
</p:cmLst>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body"/>
          </p:nvPr>
        </p:nvSpPr>
        <p:spPr>
          <a:xfrm>
            <a:off x="756000" y="5078520"/>
            <a:ext cx="6047640" cy="481104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231" name="PlaceHolder 2"/>
          <p:cNvSpPr>
            <a:spLocks noGrp="1"/>
          </p:cNvSpPr>
          <p:nvPr>
            <p:ph type="hdr"/>
          </p:nvPr>
        </p:nvSpPr>
        <p:spPr>
          <a:xfrm>
            <a:off x="0" y="0"/>
            <a:ext cx="3280680" cy="53424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232" name="PlaceHolder 3"/>
          <p:cNvSpPr>
            <a:spLocks noGrp="1"/>
          </p:cNvSpPr>
          <p:nvPr>
            <p:ph type="dt"/>
          </p:nvPr>
        </p:nvSpPr>
        <p:spPr>
          <a:xfrm>
            <a:off x="4278960" y="0"/>
            <a:ext cx="3280680" cy="53424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233" name="PlaceHolder 4"/>
          <p:cNvSpPr>
            <a:spLocks noGrp="1"/>
          </p:cNvSpPr>
          <p:nvPr>
            <p:ph type="ftr"/>
          </p:nvPr>
        </p:nvSpPr>
        <p:spPr>
          <a:xfrm>
            <a:off x="0" y="10157400"/>
            <a:ext cx="3280680" cy="53424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234" name="PlaceHolder 5"/>
          <p:cNvSpPr>
            <a:spLocks noGrp="1"/>
          </p:cNvSpPr>
          <p:nvPr>
            <p:ph type="sldNum"/>
          </p:nvPr>
        </p:nvSpPr>
        <p:spPr>
          <a:xfrm>
            <a:off x="4278960" y="10157400"/>
            <a:ext cx="3280680" cy="534240"/>
          </a:xfrm>
          <a:prstGeom prst="rect">
            <a:avLst/>
          </a:prstGeom>
        </p:spPr>
        <p:txBody>
          <a:bodyPr lIns="0" rIns="0" tIns="0" bIns="0" anchor="b"/>
          <a:p>
            <a:pPr algn="r"/>
            <a:fld id="{066522F3-C50D-428C-A38D-C7846ED59AFC}"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Arial"/>
              </a:rPr>
              <a:t>Title: Ontologies</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Abstract:</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Ontology has its roots as a field of philosophical study that is focused on the nature of existence. However, today's ontology (aka knowledge graph) can incorporate computable descriptions that can bring insight in a wide set of compelling applications including more precise knowledge capture, semantic data integration, sophisticated query answering, and powerful association mining - thereby delivering key value for health care and the life sciences. In this webinar, I will introduce the idea of computable ontologies and describe how they can be used with automated reasoners to perform classification, to reveal inconsistencies, and to precisely answer questions. Participants will learn about the tools of the trade to design, find, and reuse ontologies. Finally, I will discuss  applications of ontologies in the fields of diagnosis and drug discovery. </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Bio:</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Dr. Michel Dumontier is an Associate Professor of Medicine (Biomedical Informatics) at Stanford University. His research focuses on the development of methods to integrate, mine, and make sense of large, complex, and heterogeneous biological and biomedical data. His current research interests include (1) using genetic, proteomic, and phenotypic data to find new uses for existing drugs, (2) elucidating the mechanism of single and multi-drug side effects, and (3) finding and optimizing combination drug therapies. Dr. Dumontier is the Stanford University Advisory Committee Representative for the World Wide Web Consortium, the co-Chair for the W3C Semantic Web for Health Care and the Life Sciences Interest Group, scientific advisor for the EBI-EMBL Chemistry Services Division, and the Scientific Director for Bio2RDF, an open source project to create Linked Data for the Life Sciences. He is also the founder and Editor-in-Chief for a Data Science, a new IOS Press journal featuring open access, open review, and semantic publishing.</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 </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565"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34944E55-44A7-446A-8CF1-DB3D6A9AAFE0}"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BB8BF4D6-9AA0-487D-9934-79839059964E}" type="slidenum">
              <a:rPr b="0" lang="en-US" sz="1200" spc="-1" strike="noStrike">
                <a:solidFill>
                  <a:srgbClr val="000000"/>
                </a:solidFill>
                <a:uFill>
                  <a:solidFill>
                    <a:srgbClr val="ffffff"/>
                  </a:solidFill>
                </a:uFill>
                <a:latin typeface="Arial"/>
              </a:rPr>
              <a:t>&lt;number&gt;</a:t>
            </a:fld>
            <a:endParaRPr b="0" lang="en-US" sz="1800" spc="-1" strike="noStrike">
              <a:solidFill>
                <a:srgbClr val="000000"/>
              </a:solidFill>
              <a:uFill>
                <a:solidFill>
                  <a:srgbClr val="ffffff"/>
                </a:solidFill>
              </a:uFill>
              <a:latin typeface="Arial"/>
            </a:endParaRPr>
          </a:p>
        </p:txBody>
      </p:sp>
      <p:sp>
        <p:nvSpPr>
          <p:cNvPr id="567" name="PlaceHolder 2"/>
          <p:cNvSpPr>
            <a:spLocks noGrp="1"/>
          </p:cNvSpPr>
          <p:nvPr>
            <p:ph type="body"/>
          </p:nvPr>
        </p:nvSpPr>
        <p:spPr>
          <a:xfrm>
            <a:off x="685800" y="4343400"/>
            <a:ext cx="5485680" cy="411408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E12D37DF-3C26-4746-AEB3-A3C07FE7BFB8}" type="slidenum">
              <a:rPr b="0" lang="en-US" sz="1200" spc="-1" strike="noStrike">
                <a:solidFill>
                  <a:srgbClr val="000000"/>
                </a:solidFill>
                <a:uFill>
                  <a:solidFill>
                    <a:srgbClr val="ffffff"/>
                  </a:solidFill>
                </a:uFill>
                <a:latin typeface="Times New Roman"/>
              </a:rPr>
              <a:t>&lt;number&gt;</a:t>
            </a:fld>
            <a:endParaRPr b="0" lang="en-US" sz="1800" spc="-1" strike="noStrike">
              <a:solidFill>
                <a:srgbClr val="000000"/>
              </a:solidFill>
              <a:uFill>
                <a:solidFill>
                  <a:srgbClr val="ffffff"/>
                </a:solidFill>
              </a:uFill>
              <a:latin typeface="Arial"/>
            </a:endParaRPr>
          </a:p>
        </p:txBody>
      </p:sp>
      <p:sp>
        <p:nvSpPr>
          <p:cNvPr id="569" name="PlaceHolder 2"/>
          <p:cNvSpPr>
            <a:spLocks noGrp="1"/>
          </p:cNvSpPr>
          <p:nvPr>
            <p:ph type="body"/>
          </p:nvPr>
        </p:nvSpPr>
        <p:spPr>
          <a:xfrm>
            <a:off x="685800" y="4343400"/>
            <a:ext cx="5485680" cy="411408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BBB4D493-F1CA-404A-9994-FAE66369BC6E}" type="slidenum">
              <a:rPr b="0" lang="en-US" sz="1200" spc="-1" strike="noStrike">
                <a:solidFill>
                  <a:srgbClr val="000000"/>
                </a:solidFill>
                <a:uFill>
                  <a:solidFill>
                    <a:srgbClr val="ffffff"/>
                  </a:solidFill>
                </a:uFill>
                <a:latin typeface="Arial"/>
              </a:rPr>
              <a:t>&lt;number&gt;</a:t>
            </a:fld>
            <a:endParaRPr b="0" lang="en-US" sz="1800" spc="-1" strike="noStrike">
              <a:solidFill>
                <a:srgbClr val="000000"/>
              </a:solidFill>
              <a:uFill>
                <a:solidFill>
                  <a:srgbClr val="ffffff"/>
                </a:solidFill>
              </a:uFill>
              <a:latin typeface="Arial"/>
            </a:endParaRPr>
          </a:p>
        </p:txBody>
      </p:sp>
      <p:sp>
        <p:nvSpPr>
          <p:cNvPr id="571" name="PlaceHolder 2"/>
          <p:cNvSpPr>
            <a:spLocks noGrp="1"/>
          </p:cNvSpPr>
          <p:nvPr>
            <p:ph type="body"/>
          </p:nvPr>
        </p:nvSpPr>
        <p:spPr>
          <a:xfrm>
            <a:off x="685800" y="4343400"/>
            <a:ext cx="5485680" cy="411408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573"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24BEFF07-392D-48B8-8401-121C066B4872}"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313A574E-9C59-479A-B86D-CF2E365A665A}" type="slidenum">
              <a:rPr b="0" lang="en-US" sz="1200" spc="-1" strike="noStrike">
                <a:solidFill>
                  <a:srgbClr val="000000"/>
                </a:solidFill>
                <a:uFill>
                  <a:solidFill>
                    <a:srgbClr val="ffffff"/>
                  </a:solidFill>
                </a:uFill>
                <a:latin typeface="Arial"/>
              </a:rPr>
              <a:t>&lt;number&gt;</a:t>
            </a:fld>
            <a:endParaRPr b="0" lang="en-US" sz="1800" spc="-1" strike="noStrike">
              <a:solidFill>
                <a:srgbClr val="000000"/>
              </a:solidFill>
              <a:uFill>
                <a:solidFill>
                  <a:srgbClr val="ffffff"/>
                </a:solidFill>
              </a:uFill>
              <a:latin typeface="Arial"/>
            </a:endParaRPr>
          </a:p>
        </p:txBody>
      </p:sp>
      <p:sp>
        <p:nvSpPr>
          <p:cNvPr id="575" name="PlaceHolder 2"/>
          <p:cNvSpPr>
            <a:spLocks noGrp="1"/>
          </p:cNvSpPr>
          <p:nvPr>
            <p:ph type="body"/>
          </p:nvPr>
        </p:nvSpPr>
        <p:spPr>
          <a:xfrm>
            <a:off x="685800" y="4343400"/>
            <a:ext cx="5485680" cy="411408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BB9563D0-F1E8-4B95-B36E-1EED82C70ED0}" type="slidenum">
              <a:rPr b="0" lang="en-US" sz="1200" spc="-1" strike="noStrike">
                <a:solidFill>
                  <a:srgbClr val="000000"/>
                </a:solidFill>
                <a:uFill>
                  <a:solidFill>
                    <a:srgbClr val="ffffff"/>
                  </a:solidFill>
                </a:uFill>
                <a:latin typeface="Arial"/>
              </a:rPr>
              <a:t>&lt;number&gt;</a:t>
            </a:fld>
            <a:endParaRPr b="0" lang="en-US" sz="1800" spc="-1" strike="noStrike">
              <a:solidFill>
                <a:srgbClr val="000000"/>
              </a:solidFill>
              <a:uFill>
                <a:solidFill>
                  <a:srgbClr val="ffffff"/>
                </a:solidFill>
              </a:uFill>
              <a:latin typeface="Arial"/>
            </a:endParaRPr>
          </a:p>
        </p:txBody>
      </p:sp>
      <p:sp>
        <p:nvSpPr>
          <p:cNvPr id="577" name="PlaceHolder 2"/>
          <p:cNvSpPr>
            <a:spLocks noGrp="1"/>
          </p:cNvSpPr>
          <p:nvPr>
            <p:ph type="body"/>
          </p:nvPr>
        </p:nvSpPr>
        <p:spPr>
          <a:xfrm>
            <a:off x="685800" y="4343400"/>
            <a:ext cx="5485680" cy="411408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body"/>
          </p:nvPr>
        </p:nvSpPr>
        <p:spPr>
          <a:xfrm>
            <a:off x="685800" y="4343400"/>
            <a:ext cx="5485680" cy="4114080"/>
          </a:xfrm>
          <a:prstGeom prst="rect">
            <a:avLst/>
          </a:prstGeom>
        </p:spPr>
        <p:txBody>
          <a:bodyPr lIns="0" rIns="0" tIns="0" bIns="0"/>
          <a:p>
            <a:r>
              <a:rPr b="0" lang="en-US" sz="2000" spc="-1" strike="noStrike">
                <a:solidFill>
                  <a:srgbClr val="000000"/>
                </a:solidFill>
                <a:uFill>
                  <a:solidFill>
                    <a:srgbClr val="ffffff"/>
                  </a:solidFill>
                </a:uFill>
                <a:latin typeface="Times New Roman"/>
              </a:rPr>
              <a:t>Slick used car salesman</a:t>
            </a:r>
            <a:endParaRPr b="0" lang="en-US" sz="2000" spc="-1" strike="noStrike">
              <a:solidFill>
                <a:srgbClr val="000000"/>
              </a:solidFill>
              <a:uFill>
                <a:solidFill>
                  <a:srgbClr val="ffffff"/>
                </a:solidFill>
              </a:uFill>
              <a:latin typeface="Arial"/>
            </a:endParaRPr>
          </a:p>
        </p:txBody>
      </p:sp>
      <p:sp>
        <p:nvSpPr>
          <p:cNvPr id="579"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06B454AA-902D-4AEB-9B4F-9FEB89655D2A}" type="slidenum">
              <a:rPr b="0" lang="en-US" sz="1200" spc="-1" strike="noStrike">
                <a:solidFill>
                  <a:srgbClr val="000000"/>
                </a:solidFill>
                <a:uFill>
                  <a:solidFill>
                    <a:srgbClr val="ffffff"/>
                  </a:solidFill>
                </a:uFill>
                <a:latin typeface="Times New Roman"/>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A11FA613-15A5-48BD-846D-8FFD465F4964}" type="slidenum">
              <a:rPr b="0" lang="en-US" sz="1200" spc="-1" strike="noStrike">
                <a:solidFill>
                  <a:srgbClr val="000000"/>
                </a:solidFill>
                <a:uFill>
                  <a:solidFill>
                    <a:srgbClr val="ffffff"/>
                  </a:solidFill>
                </a:uFill>
                <a:latin typeface="Times New Roman"/>
                <a:ea typeface="+mn-ea"/>
              </a:rPr>
              <a:t>&lt;number&gt;</a:t>
            </a:fld>
            <a:endParaRPr b="0" lang="en-US" sz="1800" spc="-1" strike="noStrike">
              <a:solidFill>
                <a:srgbClr val="000000"/>
              </a:solidFill>
              <a:uFill>
                <a:solidFill>
                  <a:srgbClr val="ffffff"/>
                </a:solidFill>
              </a:uFill>
              <a:latin typeface="Arial"/>
            </a:endParaRPr>
          </a:p>
        </p:txBody>
      </p:sp>
      <p:sp>
        <p:nvSpPr>
          <p:cNvPr id="581" name="PlaceHolder 2"/>
          <p:cNvSpPr>
            <a:spLocks noGrp="1"/>
          </p:cNvSpPr>
          <p:nvPr>
            <p:ph type="body"/>
          </p:nvPr>
        </p:nvSpPr>
        <p:spPr>
          <a:xfrm>
            <a:off x="914400" y="4343400"/>
            <a:ext cx="5028480" cy="4114080"/>
          </a:xfrm>
          <a:prstGeom prst="rect">
            <a:avLst/>
          </a:prstGeom>
        </p:spPr>
        <p:txBody>
          <a:bodyPr lIns="0" rIns="0" tIns="0" bIns="0" anchor="ctr"/>
          <a:p>
            <a:endParaRPr b="0" lang="en-US" sz="2000" spc="-1" strike="noStrike">
              <a:solidFill>
                <a:srgbClr val="000000"/>
              </a:solidFill>
              <a:uFill>
                <a:solidFill>
                  <a:srgbClr val="ffffff"/>
                </a:solidFill>
              </a:uFill>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CustomShape 1"/>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C583F68E-1F3B-4F8C-87EE-F614AF304CBE}"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
        <p:nvSpPr>
          <p:cNvPr id="583" name="PlaceHolder 2"/>
          <p:cNvSpPr>
            <a:spLocks noGrp="1"/>
          </p:cNvSpPr>
          <p:nvPr>
            <p:ph type="body"/>
          </p:nvPr>
        </p:nvSpPr>
        <p:spPr>
          <a:xfrm>
            <a:off x="685440" y="4343400"/>
            <a:ext cx="5486400" cy="4114440"/>
          </a:xfrm>
          <a:prstGeom prst="rect">
            <a:avLst/>
          </a:prstGeom>
        </p:spPr>
        <p:txBody>
          <a:bodyPr lIns="0" rIns="0" tIns="9360" bIns="0"/>
          <a:p>
            <a:pPr marL="216000" indent="-215640" algn="just">
              <a:lnSpc>
                <a:spcPct val="93000"/>
              </a:lnSpc>
            </a:pPr>
            <a:r>
              <a:rPr b="0" lang="en-US" sz="2000" spc="-1" strike="noStrike">
                <a:solidFill>
                  <a:srgbClr val="000000"/>
                </a:solidFill>
                <a:uFill>
                  <a:solidFill>
                    <a:srgbClr val="ffffff"/>
                  </a:solidFill>
                </a:uFill>
                <a:latin typeface="Arial"/>
              </a:rPr>
              <a:t>Finding similar patients in PhenomeCentral. Patient data can be contributed to PhenomeCentral through the PhenoTips user interface, including the phenotype quick search box that enables rapid entry of phenotype terms from the HPO (</a:t>
            </a:r>
            <a:r>
              <a:rPr b="1" lang="en-US" sz="2000" spc="-1" strike="noStrike">
                <a:solidFill>
                  <a:srgbClr val="000000"/>
                </a:solidFill>
                <a:uFill>
                  <a:solidFill>
                    <a:srgbClr val="ffffff"/>
                  </a:solidFill>
                </a:uFill>
                <a:latin typeface="Arial"/>
              </a:rPr>
              <a:t>A</a:t>
            </a:r>
            <a:r>
              <a:rPr b="0" lang="en-US" sz="2000" spc="-1" strike="noStrike">
                <a:solidFill>
                  <a:srgbClr val="000000"/>
                </a:solidFill>
                <a:uFill>
                  <a:solidFill>
                    <a:srgbClr val="ffffff"/>
                  </a:solidFill>
                </a:uFill>
                <a:latin typeface="Arial"/>
              </a:rPr>
              <a:t>), or selected records can be automatically deidentified and transferred from any PhenoTips instance automatically. The patient record can contain both present and absent phenotypic features (</a:t>
            </a:r>
            <a:r>
              <a:rPr b="1" lang="en-US" sz="2000" spc="-1" strike="noStrike">
                <a:solidFill>
                  <a:srgbClr val="000000"/>
                </a:solidFill>
                <a:uFill>
                  <a:solidFill>
                    <a:srgbClr val="ffffff"/>
                  </a:solidFill>
                </a:uFill>
                <a:latin typeface="Arial"/>
              </a:rPr>
              <a:t>B</a:t>
            </a:r>
            <a:r>
              <a:rPr b="0" lang="en-US" sz="2000" spc="-1" strike="noStrike">
                <a:solidFill>
                  <a:srgbClr val="000000"/>
                </a:solidFill>
                <a:uFill>
                  <a:solidFill>
                    <a:srgbClr val="ffffff"/>
                  </a:solidFill>
                </a:uFill>
                <a:latin typeface="Arial"/>
              </a:rPr>
              <a:t>) as well as genetic information, including candidate genes and VCF files (</a:t>
            </a:r>
            <a:r>
              <a:rPr b="1" lang="en-US" sz="2000" spc="-1" strike="noStrike">
                <a:solidFill>
                  <a:srgbClr val="000000"/>
                </a:solidFill>
                <a:uFill>
                  <a:solidFill>
                    <a:srgbClr val="ffffff"/>
                  </a:solidFill>
                </a:uFill>
                <a:latin typeface="Arial"/>
              </a:rPr>
              <a:t>C</a:t>
            </a:r>
            <a:r>
              <a:rPr b="0" lang="en-US" sz="2000" spc="-1" strike="noStrike">
                <a:solidFill>
                  <a:srgbClr val="000000"/>
                </a:solidFill>
                <a:uFill>
                  <a:solidFill>
                    <a:srgbClr val="ffffff"/>
                  </a:solidFill>
                </a:uFill>
                <a:latin typeface="Arial"/>
              </a:rPr>
              <a:t>). The patient's features are then immediately compared with all other patients in PhenomeCentral (</a:t>
            </a:r>
            <a:r>
              <a:rPr b="1" lang="en-US" sz="2000" spc="-1" strike="noStrike">
                <a:solidFill>
                  <a:srgbClr val="000000"/>
                </a:solidFill>
                <a:uFill>
                  <a:solidFill>
                    <a:srgbClr val="ffffff"/>
                  </a:solidFill>
                </a:uFill>
                <a:latin typeface="Arial"/>
              </a:rPr>
              <a:t>D</a:t>
            </a:r>
            <a:r>
              <a:rPr b="0" lang="en-US" sz="2000" spc="-1" strike="noStrike">
                <a:solidFill>
                  <a:srgbClr val="000000"/>
                </a:solidFill>
                <a:uFill>
                  <a:solidFill>
                    <a:srgbClr val="ffffff"/>
                  </a:solidFill>
                </a:uFill>
                <a:latin typeface="Arial"/>
              </a:rPr>
              <a:t>), and the best matches are shown to the user. A detailed breakdown of the phenotypic (</a:t>
            </a:r>
            <a:r>
              <a:rPr b="1" lang="en-US" sz="2000" spc="-1" strike="noStrike">
                <a:solidFill>
                  <a:srgbClr val="000000"/>
                </a:solidFill>
                <a:uFill>
                  <a:solidFill>
                    <a:srgbClr val="ffffff"/>
                  </a:solidFill>
                </a:uFill>
                <a:latin typeface="Arial"/>
              </a:rPr>
              <a:t>E</a:t>
            </a:r>
            <a:r>
              <a:rPr b="0" lang="en-US" sz="2000" spc="-1" strike="noStrike">
                <a:solidFill>
                  <a:srgbClr val="000000"/>
                </a:solidFill>
                <a:uFill>
                  <a:solidFill>
                    <a:srgbClr val="ffffff"/>
                  </a:solidFill>
                </a:uFill>
                <a:latin typeface="Arial"/>
              </a:rPr>
              <a:t>) and genotypic (</a:t>
            </a:r>
            <a:r>
              <a:rPr b="1" lang="en-US" sz="2000" spc="-1" strike="noStrike">
                <a:solidFill>
                  <a:srgbClr val="000000"/>
                </a:solidFill>
                <a:uFill>
                  <a:solidFill>
                    <a:srgbClr val="ffffff"/>
                  </a:solidFill>
                </a:uFill>
                <a:latin typeface="Arial"/>
              </a:rPr>
              <a:t>F</a:t>
            </a:r>
            <a:r>
              <a:rPr b="0" lang="en-US" sz="2000" spc="-1" strike="noStrike">
                <a:solidFill>
                  <a:srgbClr val="000000"/>
                </a:solidFill>
                <a:uFill>
                  <a:solidFill>
                    <a:srgbClr val="ffffff"/>
                  </a:solidFill>
                </a:uFill>
                <a:latin typeface="Arial"/>
              </a:rPr>
              <a:t>) similarity is shown for each match, enabling the user to see the underlying reasons for the match and determine whether or not the match is worth following up. A customizable email template (</a:t>
            </a:r>
            <a:r>
              <a:rPr b="1" lang="en-US" sz="2000" spc="-1" strike="noStrike">
                <a:solidFill>
                  <a:srgbClr val="000000"/>
                </a:solidFill>
                <a:uFill>
                  <a:solidFill>
                    <a:srgbClr val="ffffff"/>
                  </a:solidFill>
                </a:uFill>
                <a:latin typeface="Arial"/>
              </a:rPr>
              <a:t>G</a:t>
            </a:r>
            <a:r>
              <a:rPr b="0" lang="en-US" sz="2000" spc="-1" strike="noStrike">
                <a:solidFill>
                  <a:srgbClr val="000000"/>
                </a:solidFill>
                <a:uFill>
                  <a:solidFill>
                    <a:srgbClr val="ffffff"/>
                  </a:solidFill>
                </a:uFill>
                <a:latin typeface="Arial"/>
              </a:rPr>
              <a:t>) facilitates contacting the (potentially undisclosed) submitter of another patient record.</a:t>
            </a:r>
            <a:endParaRPr b="0" lang="en-US" sz="2000" spc="-1" strike="noStrike">
              <a:solidFill>
                <a:srgbClr val="000000"/>
              </a:solidFill>
              <a:uFill>
                <a:solidFill>
                  <a:srgbClr val="ffffff"/>
                </a:solidFill>
              </a:uFill>
              <a:latin typeface="Arial"/>
            </a:endParaRPr>
          </a:p>
          <a:p>
            <a:pPr marL="216000" indent="-215640">
              <a:lnSpc>
                <a:spcPct val="93000"/>
              </a:lnSpc>
            </a:pPr>
            <a:endParaRPr b="0" lang="en-US" sz="2000" spc="-1" strike="noStrike">
              <a:solidFill>
                <a:srgbClr val="000000"/>
              </a:solidFill>
              <a:uFill>
                <a:solidFill>
                  <a:srgbClr val="ffffff"/>
                </a:solidFill>
              </a:uFill>
              <a:latin typeface="Arial"/>
            </a:endParaRPr>
          </a:p>
          <a:p>
            <a:pPr marL="216000" indent="-215640">
              <a:lnSpc>
                <a:spcPct val="93000"/>
              </a:lnSpc>
            </a:pPr>
            <a:r>
              <a:rPr b="0" lang="en-US" sz="2000" spc="-1" strike="noStrike">
                <a:solidFill>
                  <a:srgbClr val="000000"/>
                </a:solidFill>
                <a:uFill>
                  <a:solidFill>
                    <a:srgbClr val="ffffff"/>
                  </a:solidFill>
                </a:uFill>
                <a:latin typeface="Arial"/>
              </a:rPr>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a:t>
            </a:r>
            <a:endParaRPr b="0" lang="en-US" sz="2000" spc="-1" strike="noStrike">
              <a:solidFill>
                <a:srgbClr val="000000"/>
              </a:solidFill>
              <a:uFill>
                <a:solidFill>
                  <a:srgbClr val="ffffff"/>
                </a:solidFill>
              </a:uFill>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585"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40DB3FA1-0BD1-44E5-849B-640E3CC5DC43}"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body"/>
          </p:nvPr>
        </p:nvSpPr>
        <p:spPr>
          <a:xfrm>
            <a:off x="685800" y="4343400"/>
            <a:ext cx="5485680" cy="4114080"/>
          </a:xfrm>
          <a:prstGeom prst="rect">
            <a:avLst/>
          </a:prstGeom>
        </p:spPr>
        <p:txBody>
          <a:bodyPr lIns="0" rIns="0" tIns="0" bIns="0"/>
          <a:p>
            <a:pPr marL="216000" indent="-215640">
              <a:lnSpc>
                <a:spcPct val="100000"/>
              </a:lnSpc>
            </a:pPr>
            <a:r>
              <a:rPr b="0" lang="en-US" sz="1800" spc="-1" strike="noStrike">
                <a:solidFill>
                  <a:srgbClr val="000000"/>
                </a:solidFill>
                <a:uFill>
                  <a:solidFill>
                    <a:srgbClr val="ffffff"/>
                  </a:solidFill>
                </a:uFill>
                <a:latin typeface="Arial"/>
              </a:rPr>
              <a:t>8)</a:t>
            </a:r>
            <a:endParaRPr b="0" lang="en-US" sz="2000" spc="-1" strike="noStrike">
              <a:solidFill>
                <a:srgbClr val="000000"/>
              </a:solidFill>
              <a:uFill>
                <a:solidFill>
                  <a:srgbClr val="ffffff"/>
                </a:solidFill>
              </a:uFill>
              <a:latin typeface="Arial"/>
            </a:endParaRPr>
          </a:p>
          <a:p>
            <a:pPr marL="216000" indent="-215640">
              <a:lnSpc>
                <a:spcPct val="100000"/>
              </a:lnSpc>
            </a:pPr>
            <a:r>
              <a:rPr b="0" lang="en-US" sz="1800" spc="-1" strike="noStrike">
                <a:solidFill>
                  <a:srgbClr val="000000"/>
                </a:solidFill>
                <a:uFill>
                  <a:solidFill>
                    <a:srgbClr val="ffffff"/>
                  </a:solidFill>
                </a:uFill>
                <a:latin typeface="Arial"/>
              </a:rPr>
              <a:t>The PhenomeNet network utilizes semantic similarity.</a:t>
            </a:r>
            <a:endParaRPr b="0" lang="en-US" sz="2000" spc="-1" strike="noStrike">
              <a:solidFill>
                <a:srgbClr val="000000"/>
              </a:solidFill>
              <a:uFill>
                <a:solidFill>
                  <a:srgbClr val="ffffff"/>
                </a:solidFill>
              </a:uFill>
              <a:latin typeface="Arial"/>
            </a:endParaRPr>
          </a:p>
          <a:p>
            <a:pPr marL="216000" indent="-215640">
              <a:lnSpc>
                <a:spcPct val="100000"/>
              </a:lnSpc>
            </a:pPr>
            <a:endParaRPr b="0" lang="en-US" sz="2000" spc="-1" strike="noStrike">
              <a:solidFill>
                <a:srgbClr val="000000"/>
              </a:solidFill>
              <a:uFill>
                <a:solidFill>
                  <a:srgbClr val="ffffff"/>
                </a:solidFill>
              </a:uFill>
              <a:latin typeface="Arial"/>
            </a:endParaRPr>
          </a:p>
          <a:p>
            <a:pPr marL="216000" indent="-215640">
              <a:lnSpc>
                <a:spcPct val="100000"/>
              </a:lnSpc>
            </a:pPr>
            <a:r>
              <a:rPr b="0" lang="en-US" sz="1800" spc="-1" strike="noStrike">
                <a:solidFill>
                  <a:srgbClr val="000000"/>
                </a:solidFill>
                <a:uFill>
                  <a:solidFill>
                    <a:srgbClr val="ffffff"/>
                  </a:solidFill>
                </a:uFill>
                <a:latin typeface="Arial"/>
              </a:rPr>
              <a:t>Semantic similarity is a measure of how similar two entities are to one another.</a:t>
            </a:r>
            <a:endParaRPr b="0" lang="en-US" sz="2000" spc="-1" strike="noStrike">
              <a:solidFill>
                <a:srgbClr val="000000"/>
              </a:solidFill>
              <a:uFill>
                <a:solidFill>
                  <a:srgbClr val="ffffff"/>
                </a:solidFill>
              </a:uFill>
              <a:latin typeface="Arial"/>
            </a:endParaRPr>
          </a:p>
          <a:p>
            <a:pPr marL="216000" indent="-215640">
              <a:lnSpc>
                <a:spcPct val="100000"/>
              </a:lnSpc>
            </a:pPr>
            <a:endParaRPr b="0" lang="en-US" sz="2000" spc="-1" strike="noStrike">
              <a:solidFill>
                <a:srgbClr val="000000"/>
              </a:solidFill>
              <a:uFill>
                <a:solidFill>
                  <a:srgbClr val="ffffff"/>
                </a:solidFill>
              </a:uFill>
              <a:latin typeface="Arial"/>
            </a:endParaRPr>
          </a:p>
          <a:p>
            <a:pPr marL="216000" indent="-215640">
              <a:lnSpc>
                <a:spcPct val="100000"/>
              </a:lnSpc>
            </a:pPr>
            <a:r>
              <a:rPr b="0" lang="en-US" sz="1800" spc="-1" strike="noStrike">
                <a:solidFill>
                  <a:srgbClr val="000000"/>
                </a:solidFill>
                <a:uFill>
                  <a:solidFill>
                    <a:srgbClr val="ffffff"/>
                  </a:solidFill>
                </a:uFill>
                <a:latin typeface="Arial"/>
              </a:rPr>
              <a:t>Let’s consider two bags of terms. We have a green bag and a blue bag. Questions we could ask could be are their contents related? If they are similar, maybe we can make use of this relation or commonalities between the two bags. This can be done by calculating the similarity between two sets (or bags). </a:t>
            </a:r>
            <a:endParaRPr b="0" lang="en-US" sz="2000" spc="-1" strike="noStrike">
              <a:solidFill>
                <a:srgbClr val="000000"/>
              </a:solidFill>
              <a:uFill>
                <a:solidFill>
                  <a:srgbClr val="ffffff"/>
                </a:solidFill>
              </a:uFill>
              <a:latin typeface="Arial"/>
            </a:endParaRPr>
          </a:p>
          <a:p>
            <a:pPr marL="216000" indent="-215640">
              <a:lnSpc>
                <a:spcPct val="100000"/>
              </a:lnSpc>
            </a:pPr>
            <a:endParaRPr b="0" lang="en-US" sz="2000" spc="-1" strike="noStrike">
              <a:solidFill>
                <a:srgbClr val="000000"/>
              </a:solidFill>
              <a:uFill>
                <a:solidFill>
                  <a:srgbClr val="ffffff"/>
                </a:solidFill>
              </a:uFill>
              <a:latin typeface="Arial"/>
            </a:endParaRPr>
          </a:p>
          <a:p>
            <a:pPr marL="216000" indent="-215640">
              <a:lnSpc>
                <a:spcPct val="100000"/>
              </a:lnSpc>
            </a:pPr>
            <a:r>
              <a:rPr b="0" lang="en-US" sz="1800" spc="-1" strike="noStrike">
                <a:solidFill>
                  <a:srgbClr val="000000"/>
                </a:solidFill>
                <a:uFill>
                  <a:solidFill>
                    <a:srgbClr val="ffffff"/>
                  </a:solidFill>
                </a:uFill>
                <a:latin typeface="Arial"/>
              </a:rPr>
              <a:t>Similarity can be calculated in different ways. In this case we will use the jaccard index weighted by information content as it is a means of calculating similarity between two sets of data.</a:t>
            </a:r>
            <a:endParaRPr b="0" lang="en-US" sz="2000" spc="-1" strike="noStrike">
              <a:solidFill>
                <a:srgbClr val="000000"/>
              </a:solidFill>
              <a:uFill>
                <a:solidFill>
                  <a:srgbClr val="ffffff"/>
                </a:solidFill>
              </a:uFill>
              <a:latin typeface="Arial"/>
            </a:endParaRPr>
          </a:p>
          <a:p>
            <a:pPr marL="216000" indent="-215640">
              <a:lnSpc>
                <a:spcPct val="100000"/>
              </a:lnSpc>
            </a:pPr>
            <a:endParaRPr b="0" lang="en-US" sz="2000" spc="-1" strike="noStrike">
              <a:solidFill>
                <a:srgbClr val="000000"/>
              </a:solidFill>
              <a:uFill>
                <a:solidFill>
                  <a:srgbClr val="ffffff"/>
                </a:solidFill>
              </a:uFill>
              <a:latin typeface="Arial"/>
            </a:endParaRPr>
          </a:p>
          <a:p>
            <a:pPr marL="216000" indent="-215640">
              <a:lnSpc>
                <a:spcPct val="100000"/>
              </a:lnSpc>
            </a:pPr>
            <a:r>
              <a:rPr b="0" lang="en-US" sz="1800" spc="-1" strike="noStrike">
                <a:solidFill>
                  <a:srgbClr val="000000"/>
                </a:solidFill>
                <a:uFill>
                  <a:solidFill>
                    <a:srgbClr val="ffffff"/>
                  </a:solidFill>
                </a:uFill>
                <a:latin typeface="Arial"/>
              </a:rPr>
              <a:t>What is calculated is a similarity score for each possible pairing between the terms of bag 1 with bag 2. The pairings can be ranked so that the most similar pairs can be found at the top, and most dissimilar pairs at the bottom. A maximized pairing would have a similarity score approaching 1, and a dissimilar score approaching 0.</a:t>
            </a:r>
            <a:endParaRPr b="0" lang="en-US" sz="2000" spc="-1" strike="noStrike">
              <a:solidFill>
                <a:srgbClr val="000000"/>
              </a:solidFill>
              <a:uFill>
                <a:solidFill>
                  <a:srgbClr val="ffffff"/>
                </a:solidFill>
              </a:uFill>
              <a:latin typeface="Arial"/>
            </a:endParaRPr>
          </a:p>
        </p:txBody>
      </p:sp>
      <p:sp>
        <p:nvSpPr>
          <p:cNvPr id="587"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r>
              <a:rPr b="0" lang="en-US" sz="1200" spc="-1" strike="noStrike">
                <a:solidFill>
                  <a:srgbClr val="000000"/>
                </a:solidFill>
                <a:uFill>
                  <a:solidFill>
                    <a:srgbClr val="ffffff"/>
                  </a:solidFill>
                </a:uFill>
                <a:latin typeface="+mn-lt"/>
                <a:ea typeface="+mn-ea"/>
              </a:rPr>
              <a:t> </a:t>
            </a:r>
            <a:endParaRPr b="0" lang="en-US" sz="1800" spc="-1" strike="noStrike">
              <a:solidFill>
                <a:srgbClr val="000000"/>
              </a:solidFill>
              <a:uFill>
                <a:solidFill>
                  <a:srgbClr val="ffffff"/>
                </a:solidFill>
              </a:uFill>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589"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8CABD858-A73A-4DAA-B062-D737444CA6DF}"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591"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7EAFDA67-52AE-44B8-B3C2-954A1424631D}"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593"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r>
              <a:rPr b="0" lang="en-US" sz="1200" spc="-1" strike="noStrike">
                <a:solidFill>
                  <a:srgbClr val="000000"/>
                </a:solidFill>
                <a:uFill>
                  <a:solidFill>
                    <a:srgbClr val="ffffff"/>
                  </a:solidFill>
                </a:uFill>
                <a:latin typeface="+mn-lt"/>
                <a:ea typeface="+mn-ea"/>
              </a:rPr>
              <a:t> </a:t>
            </a:r>
            <a:endParaRPr b="0" lang="en-US" sz="1800" spc="-1" strike="noStrike">
              <a:solidFill>
                <a:srgbClr val="000000"/>
              </a:solidFill>
              <a:uFill>
                <a:solidFill>
                  <a:srgbClr val="ffffff"/>
                </a:solidFill>
              </a:uFill>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body"/>
          </p:nvPr>
        </p:nvSpPr>
        <p:spPr>
          <a:xfrm>
            <a:off x="685800" y="4343400"/>
            <a:ext cx="5485680" cy="411408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595"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5151C3F2-9670-4E38-9071-59ECB7B19B44}" type="slidenum">
              <a:rPr b="0" lang="en-US" sz="1200" spc="-1" strike="noStrike">
                <a:solidFill>
                  <a:srgbClr val="000000"/>
                </a:solidFill>
                <a:uFill>
                  <a:solidFill>
                    <a:srgbClr val="ffffff"/>
                  </a:solidFill>
                </a:uFill>
                <a:latin typeface="Arial"/>
              </a:rPr>
              <a:t>&lt;number&gt;</a:t>
            </a:fld>
            <a:endParaRPr b="0" lang="en-US" sz="18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5" name="PlaceHolder 5"/>
          <p:cNvSpPr>
            <a:spLocks noGrp="1"/>
          </p:cNvSpPr>
          <p:nvPr>
            <p:ph type="body"/>
          </p:nvPr>
        </p:nvSpPr>
        <p:spPr>
          <a:xfrm>
            <a:off x="602208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7" name="PlaceHolder 7"/>
          <p:cNvSpPr>
            <a:spLocks noGrp="1"/>
          </p:cNvSpPr>
          <p:nvPr>
            <p:ph type="body"/>
          </p:nvPr>
        </p:nvSpPr>
        <p:spPr>
          <a:xfrm>
            <a:off x="45720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1"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2"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7"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8"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3" name="PlaceHolder 5"/>
          <p:cNvSpPr>
            <a:spLocks noGrp="1"/>
          </p:cNvSpPr>
          <p:nvPr>
            <p:ph type="body"/>
          </p:nvPr>
        </p:nvSpPr>
        <p:spPr>
          <a:xfrm>
            <a:off x="602208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5" name="PlaceHolder 7"/>
          <p:cNvSpPr>
            <a:spLocks noGrp="1"/>
          </p:cNvSpPr>
          <p:nvPr>
            <p:ph type="body"/>
          </p:nvPr>
        </p:nvSpPr>
        <p:spPr>
          <a:xfrm>
            <a:off x="45720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9"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0"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5"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6"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1" name="PlaceHolder 5"/>
          <p:cNvSpPr>
            <a:spLocks noGrp="1"/>
          </p:cNvSpPr>
          <p:nvPr>
            <p:ph type="body"/>
          </p:nvPr>
        </p:nvSpPr>
        <p:spPr>
          <a:xfrm>
            <a:off x="602208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3" name="PlaceHolder 7"/>
          <p:cNvSpPr>
            <a:spLocks noGrp="1"/>
          </p:cNvSpPr>
          <p:nvPr>
            <p:ph type="body"/>
          </p:nvPr>
        </p:nvSpPr>
        <p:spPr>
          <a:xfrm>
            <a:off x="45720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8"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0"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2"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3"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7"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8"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9"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1"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2"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3"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5"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6"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7"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9"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0"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42"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3"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4"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5"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47" name="PlaceHolder 2"/>
          <p:cNvSpPr>
            <a:spLocks noGrp="1"/>
          </p:cNvSpPr>
          <p:nvPr>
            <p:ph type="body"/>
          </p:nvPr>
        </p:nvSpPr>
        <p:spPr>
          <a:xfrm>
            <a:off x="45720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8" name="PlaceHolder 3"/>
          <p:cNvSpPr>
            <a:spLocks noGrp="1"/>
          </p:cNvSpPr>
          <p:nvPr>
            <p:ph type="body"/>
          </p:nvPr>
        </p:nvSpPr>
        <p:spPr>
          <a:xfrm>
            <a:off x="323964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9" name="PlaceHolder 4"/>
          <p:cNvSpPr>
            <a:spLocks noGrp="1"/>
          </p:cNvSpPr>
          <p:nvPr>
            <p:ph type="body"/>
          </p:nvPr>
        </p:nvSpPr>
        <p:spPr>
          <a:xfrm>
            <a:off x="602208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0" name="PlaceHolder 5"/>
          <p:cNvSpPr>
            <a:spLocks noGrp="1"/>
          </p:cNvSpPr>
          <p:nvPr>
            <p:ph type="body"/>
          </p:nvPr>
        </p:nvSpPr>
        <p:spPr>
          <a:xfrm>
            <a:off x="602208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1" name="PlaceHolder 6"/>
          <p:cNvSpPr>
            <a:spLocks noGrp="1"/>
          </p:cNvSpPr>
          <p:nvPr>
            <p:ph type="body"/>
          </p:nvPr>
        </p:nvSpPr>
        <p:spPr>
          <a:xfrm>
            <a:off x="323964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2" name="PlaceHolder 7"/>
          <p:cNvSpPr>
            <a:spLocks noGrp="1"/>
          </p:cNvSpPr>
          <p:nvPr>
            <p:ph type="body"/>
          </p:nvPr>
        </p:nvSpPr>
        <p:spPr>
          <a:xfrm>
            <a:off x="45720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6"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8"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0"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1"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3"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5"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6"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7"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9"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0"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1"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3"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4"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5"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7"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8"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0"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1"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2"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3"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5" name="PlaceHolder 2"/>
          <p:cNvSpPr>
            <a:spLocks noGrp="1"/>
          </p:cNvSpPr>
          <p:nvPr>
            <p:ph type="body"/>
          </p:nvPr>
        </p:nvSpPr>
        <p:spPr>
          <a:xfrm>
            <a:off x="45720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6" name="PlaceHolder 3"/>
          <p:cNvSpPr>
            <a:spLocks noGrp="1"/>
          </p:cNvSpPr>
          <p:nvPr>
            <p:ph type="body"/>
          </p:nvPr>
        </p:nvSpPr>
        <p:spPr>
          <a:xfrm>
            <a:off x="323964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7" name="PlaceHolder 4"/>
          <p:cNvSpPr>
            <a:spLocks noGrp="1"/>
          </p:cNvSpPr>
          <p:nvPr>
            <p:ph type="body"/>
          </p:nvPr>
        </p:nvSpPr>
        <p:spPr>
          <a:xfrm>
            <a:off x="602208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8" name="PlaceHolder 5"/>
          <p:cNvSpPr>
            <a:spLocks noGrp="1"/>
          </p:cNvSpPr>
          <p:nvPr>
            <p:ph type="body"/>
          </p:nvPr>
        </p:nvSpPr>
        <p:spPr>
          <a:xfrm>
            <a:off x="602208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9" name="PlaceHolder 6"/>
          <p:cNvSpPr>
            <a:spLocks noGrp="1"/>
          </p:cNvSpPr>
          <p:nvPr>
            <p:ph type="body"/>
          </p:nvPr>
        </p:nvSpPr>
        <p:spPr>
          <a:xfrm>
            <a:off x="323964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0" name="PlaceHolder 7"/>
          <p:cNvSpPr>
            <a:spLocks noGrp="1"/>
          </p:cNvSpPr>
          <p:nvPr>
            <p:ph type="body"/>
          </p:nvPr>
        </p:nvSpPr>
        <p:spPr>
          <a:xfrm>
            <a:off x="45720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7"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9"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0"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4"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5"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6"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8"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9"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0"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12"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3"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4"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16"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7"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19"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0"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1"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2"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24" name="PlaceHolder 2"/>
          <p:cNvSpPr>
            <a:spLocks noGrp="1"/>
          </p:cNvSpPr>
          <p:nvPr>
            <p:ph type="body"/>
          </p:nvPr>
        </p:nvSpPr>
        <p:spPr>
          <a:xfrm>
            <a:off x="45720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5" name="PlaceHolder 3"/>
          <p:cNvSpPr>
            <a:spLocks noGrp="1"/>
          </p:cNvSpPr>
          <p:nvPr>
            <p:ph type="body"/>
          </p:nvPr>
        </p:nvSpPr>
        <p:spPr>
          <a:xfrm>
            <a:off x="323964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6" name="PlaceHolder 4"/>
          <p:cNvSpPr>
            <a:spLocks noGrp="1"/>
          </p:cNvSpPr>
          <p:nvPr>
            <p:ph type="body"/>
          </p:nvPr>
        </p:nvSpPr>
        <p:spPr>
          <a:xfrm>
            <a:off x="602208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7" name="PlaceHolder 5"/>
          <p:cNvSpPr>
            <a:spLocks noGrp="1"/>
          </p:cNvSpPr>
          <p:nvPr>
            <p:ph type="body"/>
          </p:nvPr>
        </p:nvSpPr>
        <p:spPr>
          <a:xfrm>
            <a:off x="602208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8" name="PlaceHolder 6"/>
          <p:cNvSpPr>
            <a:spLocks noGrp="1"/>
          </p:cNvSpPr>
          <p:nvPr>
            <p:ph type="body"/>
          </p:nvPr>
        </p:nvSpPr>
        <p:spPr>
          <a:xfrm>
            <a:off x="323964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9" name="PlaceHolder 7"/>
          <p:cNvSpPr>
            <a:spLocks noGrp="1"/>
          </p:cNvSpPr>
          <p:nvPr>
            <p:ph type="body"/>
          </p:nvPr>
        </p:nvSpPr>
        <p:spPr>
          <a:xfrm>
            <a:off x="45720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8880" cy="1144440"/>
          </a:xfrm>
          <a:prstGeom prst="rect">
            <a:avLst/>
          </a:prstGeom>
        </p:spPr>
        <p:txBody>
          <a:bodyPr lIns="0" rIns="0" tIns="0" bIns="0" anchor="ctr"/>
          <a:p>
            <a:r>
              <a:rPr b="0" lang="en-US" sz="1800" spc="-1" strike="noStrike">
                <a:solidFill>
                  <a:srgbClr val="000000"/>
                </a:solidFill>
                <a:uFill>
                  <a:solidFill>
                    <a:srgbClr val="ffffff"/>
                  </a:solidFill>
                </a:uFill>
                <a:latin typeface="Arial"/>
              </a:rPr>
              <a:t>Click to edit the title </a:t>
            </a:r>
            <a:r>
              <a:rPr b="0" lang="en-US" sz="1800" spc="-1" strike="noStrike">
                <a:solidFill>
                  <a:srgbClr val="000000"/>
                </a:solidFill>
                <a:uFill>
                  <a:solidFill>
                    <a:srgbClr val="ffffff"/>
                  </a:solidFill>
                </a:uFill>
                <a:latin typeface="Arial"/>
              </a:rPr>
              <a:t>text format</a:t>
            </a:r>
            <a:endParaRPr b="0" lang="en-US" sz="18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p>
            <a:pPr marL="432000" indent="-324000">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p>
            <a:pPr marL="432000" indent="-324000">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8880" cy="1144440"/>
          </a:xfrm>
          <a:prstGeom prst="rect">
            <a:avLst/>
          </a:prstGeom>
        </p:spPr>
        <p:txBody>
          <a:bodyPr lIns="0" rIns="0" tIns="0" bIns="0" anchor="ctr"/>
          <a:p>
            <a:r>
              <a:rPr b="0" lang="en-US" sz="1800" spc="-1" strike="noStrike">
                <a:solidFill>
                  <a:srgbClr val="000000"/>
                </a:solidFill>
                <a:uFill>
                  <a:solidFill>
                    <a:srgbClr val="ffffff"/>
                  </a:solidFill>
                </a:uFill>
                <a:latin typeface="Arial"/>
              </a:rPr>
              <a:t>Click to edit the title text format</a:t>
            </a:r>
            <a:endParaRPr b="0" lang="en-US" sz="1800" spc="-1" strike="noStrike">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p>
            <a:pPr marL="432000" indent="-324000">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8880" cy="1144440"/>
          </a:xfrm>
          <a:prstGeom prst="rect">
            <a:avLst/>
          </a:prstGeom>
        </p:spPr>
        <p:txBody>
          <a:bodyPr lIns="0" rIns="0" tIns="0" bIns="0" anchor="ctr"/>
          <a:p>
            <a:r>
              <a:rPr b="0" lang="en-US" sz="1800" spc="-1" strike="noStrike">
                <a:solidFill>
                  <a:srgbClr val="000000"/>
                </a:solidFill>
                <a:uFill>
                  <a:solidFill>
                    <a:srgbClr val="ffffff"/>
                  </a:solidFill>
                </a:uFill>
                <a:latin typeface="Arial"/>
              </a:rPr>
              <a:t>Click to edit the title text format</a:t>
            </a:r>
            <a:endParaRPr b="0" lang="en-US" sz="1800" spc="-1" strike="noStrike">
              <a:solidFill>
                <a:srgbClr val="000000"/>
              </a:solidFill>
              <a:uFill>
                <a:solidFill>
                  <a:srgbClr val="ffffff"/>
                </a:solidFill>
              </a:uFill>
              <a:latin typeface="Arial"/>
            </a:endParaRPr>
          </a:p>
        </p:txBody>
      </p:sp>
      <p:sp>
        <p:nvSpPr>
          <p:cNvPr id="115" name="PlaceHolder 2"/>
          <p:cNvSpPr>
            <a:spLocks noGrp="1"/>
          </p:cNvSpPr>
          <p:nvPr>
            <p:ph type="body"/>
          </p:nvPr>
        </p:nvSpPr>
        <p:spPr>
          <a:xfrm>
            <a:off x="457200" y="1604520"/>
            <a:ext cx="4015440" cy="3976920"/>
          </a:xfrm>
          <a:prstGeom prst="rect">
            <a:avLst/>
          </a:prstGeom>
        </p:spPr>
        <p:txBody>
          <a:bodyPr lIns="0" rIns="0" tIns="0" bIns="0"/>
          <a:p>
            <a:pPr marL="432000" indent="-324000">
              <a:spcBef>
                <a:spcPts val="1417"/>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Click to edit the outline text format</a:t>
            </a:r>
            <a:endParaRPr b="0" lang="en-US" sz="1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Second Outline Level</a:t>
            </a:r>
            <a:endParaRPr b="0" lang="en-US" sz="1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Fifth Outline Level</a:t>
            </a:r>
            <a:endParaRPr b="0" lang="en-US" sz="18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Sixth Outline Level</a:t>
            </a:r>
            <a:endParaRPr b="0" lang="en-US" sz="18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Seventh Outline Level</a:t>
            </a:r>
            <a:endParaRPr b="0" lang="en-US" sz="1800" spc="-1" strike="noStrike">
              <a:solidFill>
                <a:srgbClr val="000000"/>
              </a:solidFill>
              <a:uFill>
                <a:solidFill>
                  <a:srgbClr val="ffffff"/>
                </a:solidFill>
              </a:uFill>
              <a:latin typeface="Arial"/>
            </a:endParaRPr>
          </a:p>
        </p:txBody>
      </p:sp>
      <p:sp>
        <p:nvSpPr>
          <p:cNvPr id="116" name="PlaceHolder 3"/>
          <p:cNvSpPr>
            <a:spLocks noGrp="1"/>
          </p:cNvSpPr>
          <p:nvPr>
            <p:ph type="body"/>
          </p:nvPr>
        </p:nvSpPr>
        <p:spPr>
          <a:xfrm>
            <a:off x="4674240" y="1604520"/>
            <a:ext cx="4015440" cy="3976920"/>
          </a:xfrm>
          <a:prstGeom prst="rect">
            <a:avLst/>
          </a:prstGeom>
        </p:spPr>
        <p:txBody>
          <a:bodyPr lIns="0" rIns="0" tIns="0" bIns="0"/>
          <a:p>
            <a:pPr marL="432000" indent="-324000">
              <a:spcBef>
                <a:spcPts val="1417"/>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Click to edit the outline text format</a:t>
            </a:r>
            <a:endParaRPr b="0" lang="en-US" sz="1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Second Outline Level</a:t>
            </a:r>
            <a:endParaRPr b="0" lang="en-US" sz="1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Fifth Outline Level</a:t>
            </a:r>
            <a:endParaRPr b="0" lang="en-US" sz="18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Sixth Outline Level</a:t>
            </a:r>
            <a:endParaRPr b="0" lang="en-US" sz="18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Seventh Outline Level</a:t>
            </a:r>
            <a:endParaRPr b="0" lang="en-US"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54" name="PlaceHolder 2"/>
          <p:cNvSpPr>
            <a:spLocks noGrp="1"/>
          </p:cNvSpPr>
          <p:nvPr>
            <p:ph type="body"/>
          </p:nvPr>
        </p:nvSpPr>
        <p:spPr>
          <a:xfrm>
            <a:off x="457200" y="1604520"/>
            <a:ext cx="8229240" cy="3977280"/>
          </a:xfrm>
          <a:prstGeom prst="rect">
            <a:avLst/>
          </a:prstGeom>
        </p:spPr>
        <p:txBody>
          <a:bodyPr lIns="0" rIns="0" tIns="0" bIns="0"/>
          <a:p>
            <a:pPr marL="432000" indent="-324000">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73600"/>
            <a:ext cx="8228880" cy="1144440"/>
          </a:xfrm>
          <a:prstGeom prst="rect">
            <a:avLst/>
          </a:prstGeom>
        </p:spPr>
        <p:txBody>
          <a:bodyPr lIns="0" rIns="0" tIns="0" bIns="0" anchor="ctr"/>
          <a:p>
            <a:r>
              <a:rPr b="0" lang="en-US" sz="1800" spc="-1" strike="noStrike">
                <a:solidFill>
                  <a:srgbClr val="000000"/>
                </a:solidFill>
                <a:uFill>
                  <a:solidFill>
                    <a:srgbClr val="ffffff"/>
                  </a:solidFill>
                </a:uFill>
                <a:latin typeface="Arial"/>
              </a:rPr>
              <a:t>Click to edit the title text format</a:t>
            </a:r>
            <a:endParaRPr b="0" lang="en-US" sz="1800" spc="-1" strike="noStrike">
              <a:solidFill>
                <a:srgbClr val="000000"/>
              </a:solidFill>
              <a:uFill>
                <a:solidFill>
                  <a:srgbClr val="ffffff"/>
                </a:solidFill>
              </a:uFill>
              <a:latin typeface="Arial"/>
            </a:endParaRPr>
          </a:p>
        </p:txBody>
      </p:sp>
      <p:sp>
        <p:nvSpPr>
          <p:cNvPr id="192" name="PlaceHolder 2"/>
          <p:cNvSpPr>
            <a:spLocks noGrp="1"/>
          </p:cNvSpPr>
          <p:nvPr>
            <p:ph type="body"/>
          </p:nvPr>
        </p:nvSpPr>
        <p:spPr>
          <a:xfrm>
            <a:off x="457200" y="1604520"/>
            <a:ext cx="8228880" cy="1896480"/>
          </a:xfrm>
          <a:prstGeom prst="rect">
            <a:avLst/>
          </a:prstGeom>
        </p:spPr>
        <p:txBody>
          <a:bodyPr lIns="0" rIns="0" tIns="0" bIns="0"/>
          <a:p>
            <a:pPr marL="432000" indent="-324000">
              <a:spcBef>
                <a:spcPts val="1417"/>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Click to edit the outline text format</a:t>
            </a:r>
            <a:endParaRPr b="0" lang="en-US" sz="1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Second Outline Level</a:t>
            </a:r>
            <a:endParaRPr b="0" lang="en-US" sz="1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Fifth Outline Level</a:t>
            </a:r>
            <a:endParaRPr b="0" lang="en-US" sz="18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Sixth Outline Level</a:t>
            </a:r>
            <a:endParaRPr b="0" lang="en-US" sz="18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Seventh Outline Level</a:t>
            </a:r>
            <a:endParaRPr b="0" lang="en-US" sz="1800" spc="-1" strike="noStrike">
              <a:solidFill>
                <a:srgbClr val="000000"/>
              </a:solidFill>
              <a:uFill>
                <a:solidFill>
                  <a:srgbClr val="ffffff"/>
                </a:solidFill>
              </a:uFill>
              <a:latin typeface="Arial"/>
            </a:endParaRPr>
          </a:p>
        </p:txBody>
      </p:sp>
      <p:sp>
        <p:nvSpPr>
          <p:cNvPr id="193" name="PlaceHolder 3"/>
          <p:cNvSpPr>
            <a:spLocks noGrp="1"/>
          </p:cNvSpPr>
          <p:nvPr>
            <p:ph type="body"/>
          </p:nvPr>
        </p:nvSpPr>
        <p:spPr>
          <a:xfrm>
            <a:off x="457200" y="3682080"/>
            <a:ext cx="8228880" cy="1896480"/>
          </a:xfrm>
          <a:prstGeom prst="rect">
            <a:avLst/>
          </a:prstGeom>
        </p:spPr>
        <p:txBody>
          <a:bodyPr lIns="0" rIns="0" tIns="0" bIns="0"/>
          <a:p>
            <a:pPr marL="432000" indent="-324000">
              <a:spcBef>
                <a:spcPts val="1417"/>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Click to edit the outline text format</a:t>
            </a:r>
            <a:endParaRPr b="0" lang="en-US" sz="1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Second Outline Level</a:t>
            </a:r>
            <a:endParaRPr b="0" lang="en-US" sz="1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Fifth Outline Level</a:t>
            </a:r>
            <a:endParaRPr b="0" lang="en-US" sz="18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Sixth Outline Level</a:t>
            </a:r>
            <a:endParaRPr b="0" lang="en-US" sz="18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Seventh Outline Level</a:t>
            </a:r>
            <a:endParaRPr b="0" lang="en-US"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40.xml"/>
</Relationships>
</file>

<file path=ppt/slides/_rels/slide1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29.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9.xml"/>
</Relationships>
</file>

<file path=ppt/slides/_rels/slide1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9.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slideLayout" Target="../slideLayouts/slideLayout2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png"/><Relationship Id="rId3" Type="http://schemas.openxmlformats.org/officeDocument/2006/relationships/slideLayout" Target="../slideLayouts/slideLayout49.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49.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comments" Target="../comments/comment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comments" Target="../comments/comment26.xml"/>
</Relationships>
</file>

<file path=ppt/slides/_rels/slide2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slideLayout" Target="../slideLayouts/slideLayout29.xml"/>
</Relationships>
</file>

<file path=ppt/slides/_rels/slide2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49.xml"/>
</Relationships>
</file>

<file path=ppt/slides/_rels/slide2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9.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hyperlink" Target="http://onlinelibrary.wiley.com/doi/10.1002/humu.2015.36.issue-10/issuetoc" TargetMode="External"/><Relationship Id="rId3" Type="http://schemas.openxmlformats.org/officeDocument/2006/relationships/hyperlink" Target="http://onlinelibrary.wiley.com/doi/10.1002/humu.22851/full#humu22851-fig-0001" TargetMode="External"/><Relationship Id="rId4" Type="http://schemas.openxmlformats.org/officeDocument/2006/relationships/image" Target="../media/image36.png"/><Relationship Id="rId5" Type="http://schemas.openxmlformats.org/officeDocument/2006/relationships/slideLayout" Target="../slideLayouts/slideLayout70.xml"/><Relationship Id="rId6"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9.png"/><Relationship Id="rId14" Type="http://schemas.openxmlformats.org/officeDocument/2006/relationships/hyperlink" Target="http://compbio.charite.de/PhenIX/" TargetMode="External"/><Relationship Id="rId15" Type="http://schemas.openxmlformats.org/officeDocument/2006/relationships/hyperlink" Target="http://compbio.charite.de/PhenIX/" TargetMode="External"/><Relationship Id="rId16" Type="http://schemas.openxmlformats.org/officeDocument/2006/relationships/hyperlink" Target="http://compbio.charite.de/PhenIX/" TargetMode="External"/><Relationship Id="rId17" Type="http://schemas.openxmlformats.org/officeDocument/2006/relationships/hyperlink" Target="http://compbio.charite.de/PhenIX/" TargetMode="External"/><Relationship Id="rId18" Type="http://schemas.openxmlformats.org/officeDocument/2006/relationships/hyperlink" Target="http://compbio.charite.de/PhenIX/" TargetMode="External"/><Relationship Id="rId19" Type="http://schemas.openxmlformats.org/officeDocument/2006/relationships/image" Target="../media/image50.png"/><Relationship Id="rId20" Type="http://schemas.openxmlformats.org/officeDocument/2006/relationships/slideLayout" Target="../slideLayouts/slideLayout29.xml"/><Relationship Id="rId21"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jpe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gif"/><Relationship Id="rId3" Type="http://schemas.openxmlformats.org/officeDocument/2006/relationships/image" Target="../media/image55.wmf"/><Relationship Id="rId4" Type="http://schemas.openxmlformats.org/officeDocument/2006/relationships/slideLayout" Target="../slideLayouts/slideLayout29.xml"/><Relationship Id="rId5"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29.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image" Target="../media/image58.jpeg"/><Relationship Id="rId3" Type="http://schemas.openxmlformats.org/officeDocument/2006/relationships/slideLayout" Target="../slideLayouts/slideLayout29.xml"/><Relationship Id="rId4"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hyperlink" Target="http://dumontierlab.com/" TargetMode="External"/><Relationship Id="rId3" Type="http://schemas.openxmlformats.org/officeDocument/2006/relationships/slideLayout" Target="../slideLayouts/slideLayout49.xml"/><Relationship Id="rId4" Type="http://schemas.openxmlformats.org/officeDocument/2006/relationships/notesSlide" Target="../notesSlides/notesSlide4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609480" y="914400"/>
            <a:ext cx="7771680" cy="1361520"/>
          </a:xfrm>
          <a:prstGeom prst="rect">
            <a:avLst/>
          </a:prstGeom>
          <a:noFill/>
          <a:ln>
            <a:noFill/>
          </a:ln>
        </p:spPr>
        <p:style>
          <a:lnRef idx="0"/>
          <a:fillRef idx="0"/>
          <a:effectRef idx="0"/>
          <a:fontRef idx="minor"/>
        </p:style>
        <p:txBody>
          <a:bodyPr lIns="90000" rIns="90000" tIns="45000" bIns="45000"/>
          <a:p>
            <a:r>
              <a:rPr b="1" lang="en-US" sz="4000" spc="-1" strike="noStrike" cap="all">
                <a:solidFill>
                  <a:srgbClr val="1f497d"/>
                </a:solidFill>
                <a:uFill>
                  <a:solidFill>
                    <a:srgbClr val="ffffff"/>
                  </a:solidFill>
                </a:uFill>
                <a:latin typeface="Calibri"/>
              </a:rPr>
              <a:t>Ontologies in computational biology</a:t>
            </a: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p:txBody>
      </p:sp>
      <p:sp>
        <p:nvSpPr>
          <p:cNvPr id="236" name="CustomShape 2"/>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237" name="CustomShape 3"/>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B670C465-BB2C-459E-856F-D500D3C93B7B}"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238" name="CustomShape 4"/>
          <p:cNvSpPr/>
          <p:nvPr/>
        </p:nvSpPr>
        <p:spPr>
          <a:xfrm>
            <a:off x="706320" y="4290840"/>
            <a:ext cx="7771680" cy="2185200"/>
          </a:xfrm>
          <a:prstGeom prst="rect">
            <a:avLst/>
          </a:prstGeom>
          <a:noFill/>
          <a:ln>
            <a:noFill/>
          </a:ln>
        </p:spPr>
        <p:style>
          <a:lnRef idx="0"/>
          <a:fillRef idx="0"/>
          <a:effectRef idx="0"/>
          <a:fontRef idx="minor"/>
        </p:style>
        <p:txBody>
          <a:bodyPr lIns="90000" rIns="90000" tIns="45000" bIns="45000" anchor="b"/>
          <a:p>
            <a:pPr algn="ctr">
              <a:lnSpc>
                <a:spcPct val="80000"/>
              </a:lnSpc>
              <a:spcBef>
                <a:spcPts val="561"/>
              </a:spcBef>
            </a:pPr>
            <a:r>
              <a:rPr b="1" lang="en-US" sz="2800" spc="-1" strike="noStrike">
                <a:solidFill>
                  <a:srgbClr val="8b8b8b"/>
                </a:solidFill>
                <a:uFill>
                  <a:solidFill>
                    <a:srgbClr val="ffffff"/>
                  </a:solidFill>
                </a:uFill>
                <a:latin typeface="Calibri"/>
              </a:rPr>
              <a:t>Michel Dumontier</a:t>
            </a:r>
            <a:r>
              <a:rPr b="1" lang="en-US" sz="2800" spc="-1" strike="noStrike">
                <a:solidFill>
                  <a:srgbClr val="898989"/>
                </a:solidFill>
                <a:uFill>
                  <a:solidFill>
                    <a:srgbClr val="ffffff"/>
                  </a:solidFill>
                </a:uFill>
                <a:latin typeface="Calibri"/>
              </a:rPr>
              <a:t>, Ph.D.</a:t>
            </a:r>
            <a:endParaRPr b="0" lang="en-US" sz="1800" spc="-1" strike="noStrike">
              <a:solidFill>
                <a:srgbClr val="000000"/>
              </a:solidFill>
              <a:uFill>
                <a:solidFill>
                  <a:srgbClr val="ffffff"/>
                </a:solidFill>
              </a:uFill>
              <a:latin typeface="Arial"/>
            </a:endParaRPr>
          </a:p>
          <a:p>
            <a:pPr algn="ctr">
              <a:lnSpc>
                <a:spcPct val="80000"/>
              </a:lnSpc>
              <a:spcBef>
                <a:spcPts val="400"/>
              </a:spcBef>
            </a:pPr>
            <a:endParaRPr b="0" lang="en-US" sz="1800" spc="-1" strike="noStrike">
              <a:solidFill>
                <a:srgbClr val="000000"/>
              </a:solidFill>
              <a:uFill>
                <a:solidFill>
                  <a:srgbClr val="ffffff"/>
                </a:solidFill>
              </a:uFill>
              <a:latin typeface="Arial"/>
            </a:endParaRPr>
          </a:p>
          <a:p>
            <a:pPr algn="ctr">
              <a:lnSpc>
                <a:spcPct val="80000"/>
              </a:lnSpc>
              <a:spcBef>
                <a:spcPts val="400"/>
              </a:spcBef>
            </a:pPr>
            <a:r>
              <a:rPr b="1" lang="en-US" sz="2000" spc="-1" strike="noStrike">
                <a:solidFill>
                  <a:srgbClr val="595959"/>
                </a:solidFill>
                <a:uFill>
                  <a:solidFill>
                    <a:srgbClr val="ffffff"/>
                  </a:solidFill>
                </a:uFill>
                <a:latin typeface="Calibri"/>
              </a:rPr>
              <a:t>Associate Professor of Medicine (Biomedical Informatics)</a:t>
            </a:r>
            <a:endParaRPr b="0" lang="en-US" sz="1800" spc="-1" strike="noStrike">
              <a:solidFill>
                <a:srgbClr val="000000"/>
              </a:solidFill>
              <a:uFill>
                <a:solidFill>
                  <a:srgbClr val="ffffff"/>
                </a:solidFill>
              </a:uFill>
              <a:latin typeface="Arial"/>
            </a:endParaRPr>
          </a:p>
          <a:p>
            <a:pPr algn="ctr">
              <a:lnSpc>
                <a:spcPct val="80000"/>
              </a:lnSpc>
              <a:spcBef>
                <a:spcPts val="400"/>
              </a:spcBef>
            </a:pPr>
            <a:r>
              <a:rPr b="1" lang="en-US" sz="2000" spc="-1" strike="noStrike">
                <a:solidFill>
                  <a:srgbClr val="595959"/>
                </a:solidFill>
                <a:uFill>
                  <a:solidFill>
                    <a:srgbClr val="ffffff"/>
                  </a:solidFill>
                </a:uFill>
                <a:latin typeface="Calibri"/>
              </a:rPr>
              <a:t>Stanford University</a:t>
            </a:r>
            <a:endParaRPr b="0" lang="en-US" sz="1800" spc="-1" strike="noStrike">
              <a:solidFill>
                <a:srgbClr val="000000"/>
              </a:solidFill>
              <a:uFill>
                <a:solidFill>
                  <a:srgbClr val="ffffff"/>
                </a:solidFill>
              </a:uFill>
              <a:latin typeface="Arial"/>
            </a:endParaRPr>
          </a:p>
          <a:p>
            <a:pPr algn="ctr">
              <a:lnSpc>
                <a:spcPct val="80000"/>
              </a:lnSpc>
              <a:spcBef>
                <a:spcPts val="400"/>
              </a:spcBef>
            </a:pPr>
            <a:endParaRPr b="0" lang="en-US" sz="1800" spc="-1" strike="noStrike">
              <a:solidFill>
                <a:srgbClr val="000000"/>
              </a:solidFill>
              <a:uFill>
                <a:solidFill>
                  <a:srgbClr val="ffffff"/>
                </a:solidFill>
              </a:uFill>
              <a:latin typeface="Arial"/>
            </a:endParaRPr>
          </a:p>
          <a:p>
            <a:pPr>
              <a:lnSpc>
                <a:spcPct val="100000"/>
              </a:lnSpc>
              <a:spcBef>
                <a:spcPts val="400"/>
              </a:spcBef>
            </a:pPr>
            <a:endParaRPr b="0" lang="en-US" sz="1800" spc="-1" strike="noStrike">
              <a:solidFill>
                <a:srgbClr val="000000"/>
              </a:solidFill>
              <a:uFill>
                <a:solidFill>
                  <a:srgbClr val="ffffff"/>
                </a:solidFill>
              </a:uFill>
              <a:latin typeface="Arial"/>
            </a:endParaRPr>
          </a:p>
        </p:txBody>
      </p:sp>
      <p:pic>
        <p:nvPicPr>
          <p:cNvPr id="239" name="Picture 10" descr=""/>
          <p:cNvPicPr/>
          <p:nvPr/>
        </p:nvPicPr>
        <p:blipFill>
          <a:blip r:embed="rId1"/>
          <a:stretch/>
        </p:blipFill>
        <p:spPr>
          <a:xfrm>
            <a:off x="3733920" y="2286000"/>
            <a:ext cx="1523160" cy="1523160"/>
          </a:xfrm>
          <a:prstGeom prst="rect">
            <a:avLst/>
          </a:prstGeom>
          <a:ln>
            <a:noFill/>
          </a:ln>
        </p:spPr>
      </p:pic>
    </p:spTree>
  </p:cSld>
  <p:transition spd="med">
    <p:fade/>
  </p:transition>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4400" spc="-1" strike="noStrike">
                <a:solidFill>
                  <a:srgbClr val="1f497d"/>
                </a:solidFill>
                <a:uFill>
                  <a:solidFill>
                    <a:srgbClr val="ffffff"/>
                  </a:solidFill>
                </a:uFill>
                <a:latin typeface="Calibri"/>
              </a:rPr>
              <a:t>How is an ontology different than a…</a:t>
            </a:r>
            <a:endParaRPr b="0" lang="en-US" sz="1800" spc="-1" strike="noStrike">
              <a:solidFill>
                <a:srgbClr val="000000"/>
              </a:solidFill>
              <a:uFill>
                <a:solidFill>
                  <a:srgbClr val="ffffff"/>
                </a:solidFill>
              </a:uFill>
              <a:latin typeface="Arial"/>
            </a:endParaRPr>
          </a:p>
        </p:txBody>
      </p:sp>
      <p:sp>
        <p:nvSpPr>
          <p:cNvPr id="322"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80000"/>
              </a:lnSpc>
              <a:spcBef>
                <a:spcPts val="479"/>
              </a:spcBef>
              <a:buClr>
                <a:srgbClr val="000000"/>
              </a:buClr>
              <a:buFont typeface="Arial"/>
              <a:buChar char="•"/>
            </a:pPr>
            <a:r>
              <a:rPr b="1" lang="en-US" sz="2400" spc="-1" strike="noStrike">
                <a:solidFill>
                  <a:srgbClr val="000000"/>
                </a:solidFill>
                <a:uFill>
                  <a:solidFill>
                    <a:srgbClr val="ffffff"/>
                  </a:solidFill>
                </a:uFill>
                <a:latin typeface="Calibri"/>
              </a:rPr>
              <a:t>Folksonomy</a:t>
            </a:r>
            <a:endParaRPr b="0" lang="en-US" sz="1800" spc="-1" strike="noStrike">
              <a:solidFill>
                <a:srgbClr val="000000"/>
              </a:solidFill>
              <a:uFill>
                <a:solidFill>
                  <a:srgbClr val="ffffff"/>
                </a:solidFill>
              </a:uFill>
              <a:latin typeface="Arial"/>
            </a:endParaRPr>
          </a:p>
          <a:p>
            <a:pPr lvl="1" marL="743040" indent="-285120">
              <a:lnSpc>
                <a:spcPct val="80000"/>
              </a:lnSpc>
              <a:spcBef>
                <a:spcPts val="400"/>
              </a:spcBef>
              <a:buClr>
                <a:srgbClr val="000000"/>
              </a:buClr>
              <a:buFont typeface="Arial"/>
              <a:buChar char="–"/>
            </a:pPr>
            <a:r>
              <a:rPr b="0" lang="en-US" sz="2000" spc="-1" strike="noStrike">
                <a:solidFill>
                  <a:srgbClr val="000000"/>
                </a:solidFill>
                <a:uFill>
                  <a:solidFill>
                    <a:srgbClr val="ffffff"/>
                  </a:solidFill>
                </a:uFill>
                <a:latin typeface="Calibri"/>
              </a:rPr>
              <a:t>A collection of terms (tags) to enhance categorization. </a:t>
            </a:r>
            <a:endParaRPr b="0" lang="en-US" sz="1800" spc="-1" strike="noStrike">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b="1" lang="en-US" sz="2400" spc="-1" strike="noStrike">
                <a:solidFill>
                  <a:srgbClr val="000000"/>
                </a:solidFill>
                <a:uFill>
                  <a:solidFill>
                    <a:srgbClr val="ffffff"/>
                  </a:solidFill>
                </a:uFill>
                <a:latin typeface="Calibri"/>
              </a:rPr>
              <a:t>Glossary</a:t>
            </a:r>
            <a:endParaRPr b="0" lang="en-US" sz="1800" spc="-1" strike="noStrike">
              <a:solidFill>
                <a:srgbClr val="000000"/>
              </a:solidFill>
              <a:uFill>
                <a:solidFill>
                  <a:srgbClr val="ffffff"/>
                </a:solidFill>
              </a:uFill>
              <a:latin typeface="Arial"/>
            </a:endParaRPr>
          </a:p>
          <a:p>
            <a:pPr lvl="1" marL="743040" indent="-285120">
              <a:lnSpc>
                <a:spcPct val="80000"/>
              </a:lnSpc>
              <a:spcBef>
                <a:spcPts val="400"/>
              </a:spcBef>
              <a:buClr>
                <a:srgbClr val="000000"/>
              </a:buClr>
              <a:buFont typeface="Arial"/>
              <a:buChar char="–"/>
            </a:pPr>
            <a:r>
              <a:rPr b="0" lang="en-US" sz="2000" spc="-1" strike="noStrike">
                <a:solidFill>
                  <a:srgbClr val="000000"/>
                </a:solidFill>
                <a:uFill>
                  <a:solidFill>
                    <a:srgbClr val="ffffff"/>
                  </a:solidFill>
                </a:uFill>
                <a:latin typeface="Calibri"/>
              </a:rPr>
              <a:t>List of terms with definitions and explanations in natural language</a:t>
            </a:r>
            <a:endParaRPr b="0" lang="en-US" sz="1800" spc="-1" strike="noStrike">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b="1" lang="en-US" sz="2400" spc="-1" strike="noStrike">
                <a:solidFill>
                  <a:srgbClr val="000000"/>
                </a:solidFill>
                <a:uFill>
                  <a:solidFill>
                    <a:srgbClr val="ffffff"/>
                  </a:solidFill>
                </a:uFill>
                <a:latin typeface="Calibri"/>
              </a:rPr>
              <a:t>Controlled Vocabulary</a:t>
            </a:r>
            <a:endParaRPr b="0" lang="en-US" sz="1800" spc="-1" strike="noStrike">
              <a:solidFill>
                <a:srgbClr val="000000"/>
              </a:solidFill>
              <a:uFill>
                <a:solidFill>
                  <a:srgbClr val="ffffff"/>
                </a:solidFill>
              </a:uFill>
              <a:latin typeface="Arial"/>
            </a:endParaRPr>
          </a:p>
          <a:p>
            <a:pPr lvl="1" marL="743040" indent="-285120">
              <a:lnSpc>
                <a:spcPct val="80000"/>
              </a:lnSpc>
              <a:spcBef>
                <a:spcPts val="400"/>
              </a:spcBef>
              <a:buClr>
                <a:srgbClr val="000000"/>
              </a:buClr>
              <a:buFont typeface="Arial"/>
              <a:buChar char="–"/>
            </a:pPr>
            <a:r>
              <a:rPr b="0" lang="en-US" sz="2000" spc="-1" strike="noStrike">
                <a:solidFill>
                  <a:srgbClr val="000000"/>
                </a:solidFill>
                <a:uFill>
                  <a:solidFill>
                    <a:srgbClr val="ffffff"/>
                  </a:solidFill>
                </a:uFill>
                <a:latin typeface="Calibri"/>
              </a:rPr>
              <a:t>An enumeration of terms defined to be shared and reused.</a:t>
            </a:r>
            <a:endParaRPr b="0" lang="en-US" sz="1800" spc="-1" strike="noStrike">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b="1" lang="en-US" sz="2400" spc="-1" strike="noStrike">
                <a:solidFill>
                  <a:srgbClr val="000000"/>
                </a:solidFill>
                <a:uFill>
                  <a:solidFill>
                    <a:srgbClr val="ffffff"/>
                  </a:solidFill>
                </a:uFill>
                <a:latin typeface="Calibri"/>
              </a:rPr>
              <a:t>Hierarchy</a:t>
            </a:r>
            <a:endParaRPr b="0" lang="en-US" sz="1800" spc="-1" strike="noStrike">
              <a:solidFill>
                <a:srgbClr val="000000"/>
              </a:solidFill>
              <a:uFill>
                <a:solidFill>
                  <a:srgbClr val="ffffff"/>
                </a:solidFill>
              </a:uFill>
              <a:latin typeface="Arial"/>
            </a:endParaRPr>
          </a:p>
          <a:p>
            <a:pPr lvl="1" marL="743040" indent="-285120">
              <a:lnSpc>
                <a:spcPct val="80000"/>
              </a:lnSpc>
              <a:spcBef>
                <a:spcPts val="400"/>
              </a:spcBef>
              <a:buClr>
                <a:srgbClr val="000000"/>
              </a:buClr>
              <a:buFont typeface="Arial"/>
              <a:buChar char="–"/>
            </a:pPr>
            <a:r>
              <a:rPr b="0" lang="en-US" sz="2000" spc="-1" strike="noStrike">
                <a:solidFill>
                  <a:srgbClr val="000000"/>
                </a:solidFill>
                <a:uFill>
                  <a:solidFill>
                    <a:srgbClr val="ffffff"/>
                  </a:solidFill>
                </a:uFill>
                <a:latin typeface="Calibri"/>
              </a:rPr>
              <a:t>A nested set of terms </a:t>
            </a:r>
            <a:endParaRPr b="0" lang="en-US" sz="1800" spc="-1" strike="noStrike">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b="1" lang="en-US" sz="2400" spc="-1" strike="noStrike">
                <a:solidFill>
                  <a:srgbClr val="000000"/>
                </a:solidFill>
                <a:uFill>
                  <a:solidFill>
                    <a:srgbClr val="ffffff"/>
                  </a:solidFill>
                </a:uFill>
                <a:latin typeface="Calibri"/>
              </a:rPr>
              <a:t>Taxonomy</a:t>
            </a:r>
            <a:endParaRPr b="0" lang="en-US" sz="1800" spc="-1" strike="noStrike">
              <a:solidFill>
                <a:srgbClr val="000000"/>
              </a:solidFill>
              <a:uFill>
                <a:solidFill>
                  <a:srgbClr val="ffffff"/>
                </a:solidFill>
              </a:uFill>
              <a:latin typeface="Arial"/>
            </a:endParaRPr>
          </a:p>
          <a:p>
            <a:pPr lvl="1" marL="743040" indent="-285120">
              <a:lnSpc>
                <a:spcPct val="80000"/>
              </a:lnSpc>
              <a:spcBef>
                <a:spcPts val="400"/>
              </a:spcBef>
              <a:buClr>
                <a:srgbClr val="000000"/>
              </a:buClr>
              <a:buFont typeface="Arial"/>
              <a:buChar char="–"/>
            </a:pPr>
            <a:r>
              <a:rPr b="0" lang="en-US" sz="2000" spc="-1" strike="noStrike">
                <a:solidFill>
                  <a:srgbClr val="000000"/>
                </a:solidFill>
                <a:uFill>
                  <a:solidFill>
                    <a:srgbClr val="ffffff"/>
                  </a:solidFill>
                </a:uFill>
                <a:latin typeface="Calibri"/>
              </a:rPr>
              <a:t>A hierarchy that uses the “is a” relation. </a:t>
            </a:r>
            <a:endParaRPr b="0" lang="en-US" sz="1800" spc="-1" strike="noStrike">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b="1" lang="en-US" sz="2400" spc="-1" strike="noStrike">
                <a:solidFill>
                  <a:srgbClr val="000000"/>
                </a:solidFill>
                <a:uFill>
                  <a:solidFill>
                    <a:srgbClr val="ffffff"/>
                  </a:solidFill>
                </a:uFill>
                <a:latin typeface="Calibri"/>
              </a:rPr>
              <a:t>Meronomy</a:t>
            </a:r>
            <a:endParaRPr b="0" lang="en-US" sz="1800" spc="-1" strike="noStrike">
              <a:solidFill>
                <a:srgbClr val="000000"/>
              </a:solidFill>
              <a:uFill>
                <a:solidFill>
                  <a:srgbClr val="ffffff"/>
                </a:solidFill>
              </a:uFill>
              <a:latin typeface="Arial"/>
            </a:endParaRPr>
          </a:p>
          <a:p>
            <a:pPr lvl="1" marL="743040" indent="-285120">
              <a:lnSpc>
                <a:spcPct val="80000"/>
              </a:lnSpc>
              <a:spcBef>
                <a:spcPts val="400"/>
              </a:spcBef>
              <a:buClr>
                <a:srgbClr val="000000"/>
              </a:buClr>
              <a:buFont typeface="Arial"/>
              <a:buChar char="–"/>
            </a:pPr>
            <a:r>
              <a:rPr b="0" lang="en-US" sz="2000" spc="-1" strike="noStrike">
                <a:solidFill>
                  <a:srgbClr val="000000"/>
                </a:solidFill>
                <a:uFill>
                  <a:solidFill>
                    <a:srgbClr val="ffffff"/>
                  </a:solidFill>
                </a:uFill>
                <a:latin typeface="Calibri"/>
              </a:rPr>
              <a:t>A hierarchy that uses the “part of” relation.</a:t>
            </a:r>
            <a:endParaRPr b="0" lang="en-US" sz="1800" spc="-1" strike="noStrike">
              <a:solidFill>
                <a:srgbClr val="000000"/>
              </a:solidFill>
              <a:uFill>
                <a:solidFill>
                  <a:srgbClr val="ffffff"/>
                </a:solidFill>
              </a:uFill>
              <a:latin typeface="Arial"/>
            </a:endParaRPr>
          </a:p>
          <a:p>
            <a:pPr marL="343080" indent="-342360">
              <a:lnSpc>
                <a:spcPct val="80000"/>
              </a:lnSpc>
              <a:spcBef>
                <a:spcPts val="479"/>
              </a:spcBef>
              <a:buClr>
                <a:srgbClr val="000000"/>
              </a:buClr>
              <a:buFont typeface="Arial"/>
              <a:buChar char="•"/>
            </a:pPr>
            <a:r>
              <a:rPr b="1" lang="en-US" sz="2400" spc="-1" strike="noStrike">
                <a:solidFill>
                  <a:srgbClr val="000000"/>
                </a:solidFill>
                <a:uFill>
                  <a:solidFill>
                    <a:srgbClr val="ffffff"/>
                  </a:solidFill>
                </a:uFill>
                <a:latin typeface="Calibri"/>
              </a:rPr>
              <a:t>Classification</a:t>
            </a:r>
            <a:endParaRPr b="0" lang="en-US" sz="1800" spc="-1" strike="noStrike">
              <a:solidFill>
                <a:srgbClr val="000000"/>
              </a:solidFill>
              <a:uFill>
                <a:solidFill>
                  <a:srgbClr val="ffffff"/>
                </a:solidFill>
              </a:uFill>
              <a:latin typeface="Arial"/>
            </a:endParaRPr>
          </a:p>
          <a:p>
            <a:pPr lvl="1" marL="743040" indent="-285120">
              <a:lnSpc>
                <a:spcPct val="100000"/>
              </a:lnSpc>
              <a:spcBef>
                <a:spcPts val="1134"/>
              </a:spcBef>
              <a:buClr>
                <a:srgbClr val="000000"/>
              </a:buClr>
              <a:buFont typeface="Arial"/>
              <a:buChar char="–"/>
            </a:pPr>
            <a:r>
              <a:rPr b="0" lang="en-US" sz="2000" spc="-1" strike="noStrike">
                <a:solidFill>
                  <a:srgbClr val="000000"/>
                </a:solidFill>
                <a:uFill>
                  <a:solidFill>
                    <a:srgbClr val="ffffff"/>
                  </a:solidFill>
                </a:uFill>
                <a:latin typeface="Calibri"/>
              </a:rPr>
              <a:t>A set of categories in which objects are grouped into a hierarchy</a:t>
            </a:r>
            <a:endParaRPr b="0" lang="en-US" sz="1800" spc="-1" strike="noStrike">
              <a:solidFill>
                <a:srgbClr val="000000"/>
              </a:solidFill>
              <a:uFill>
                <a:solidFill>
                  <a:srgbClr val="ffffff"/>
                </a:solidFill>
              </a:uFill>
              <a:latin typeface="Arial"/>
            </a:endParaRPr>
          </a:p>
          <a:p>
            <a:pPr>
              <a:lnSpc>
                <a:spcPct val="80000"/>
              </a:lnSpc>
              <a:spcBef>
                <a:spcPts val="400"/>
              </a:spcBef>
            </a:pPr>
            <a:endParaRPr b="0" lang="en-US" sz="1800" spc="-1" strike="noStrike">
              <a:solidFill>
                <a:srgbClr val="000000"/>
              </a:solidFill>
              <a:uFill>
                <a:solidFill>
                  <a:srgbClr val="ffffff"/>
                </a:solidFill>
              </a:uFill>
              <a:latin typeface="Arial"/>
            </a:endParaRPr>
          </a:p>
        </p:txBody>
      </p:sp>
      <p:sp>
        <p:nvSpPr>
          <p:cNvPr id="323" name="CustomShape 3"/>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324" name="CustomShape 4"/>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8FC99796-77C2-48CA-A358-1054CBB4F637}"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Tree>
  </p:cSld>
  <p:transition spd="med">
    <p:fade/>
  </p:transition>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457200" y="0"/>
            <a:ext cx="8228880" cy="1142280"/>
          </a:xfrm>
          <a:prstGeom prst="rect">
            <a:avLst/>
          </a:prstGeom>
          <a:noFill/>
          <a:ln>
            <a:noFill/>
          </a:ln>
        </p:spPr>
        <p:style>
          <a:lnRef idx="0"/>
          <a:fillRef idx="0"/>
          <a:effectRef idx="0"/>
          <a:fontRef idx="minor"/>
        </p:style>
        <p:txBody>
          <a:bodyPr lIns="0" rIns="0" tIns="0" bIns="0" anchor="ctr"/>
          <a:p>
            <a:pPr algn="ctr">
              <a:lnSpc>
                <a:spcPct val="100000"/>
              </a:lnSpc>
            </a:pPr>
            <a:r>
              <a:rPr b="1" lang="en-US" sz="4400" spc="-1" strike="noStrike">
                <a:solidFill>
                  <a:srgbClr val="1f497d"/>
                </a:solidFill>
                <a:uFill>
                  <a:solidFill>
                    <a:srgbClr val="ffffff"/>
                  </a:solidFill>
                </a:uFill>
                <a:latin typeface="Calibri"/>
              </a:rPr>
              <a:t>Ontologies vs Classifications</a:t>
            </a:r>
            <a:endParaRPr b="0" lang="en-US" sz="1800" spc="-1" strike="noStrike">
              <a:solidFill>
                <a:srgbClr val="000000"/>
              </a:solidFill>
              <a:uFill>
                <a:solidFill>
                  <a:srgbClr val="ffffff"/>
                </a:solidFill>
              </a:uFill>
              <a:latin typeface="Arial"/>
            </a:endParaRPr>
          </a:p>
        </p:txBody>
      </p:sp>
      <p:sp>
        <p:nvSpPr>
          <p:cNvPr id="326" name="CustomShape 2"/>
          <p:cNvSpPr/>
          <p:nvPr/>
        </p:nvSpPr>
        <p:spPr>
          <a:xfrm>
            <a:off x="731520" y="1338480"/>
            <a:ext cx="7680600" cy="3652920"/>
          </a:xfrm>
          <a:prstGeom prst="rect">
            <a:avLst/>
          </a:prstGeom>
          <a:noFill/>
          <a:ln>
            <a:noFill/>
          </a:ln>
        </p:spPr>
        <p:style>
          <a:lnRef idx="0"/>
          <a:fillRef idx="0"/>
          <a:effectRef idx="0"/>
          <a:fontRef idx="minor"/>
        </p:style>
        <p:txBody>
          <a:bodyPr lIns="90000" rIns="90000" tIns="45000" bIns="45000"/>
          <a:p>
            <a:r>
              <a:rPr b="0" lang="en-US" sz="3200" spc="-1" strike="noStrike">
                <a:solidFill>
                  <a:srgbClr val="000000"/>
                </a:solidFill>
                <a:uFill>
                  <a:solidFill>
                    <a:srgbClr val="ffffff"/>
                  </a:solidFill>
                </a:uFill>
                <a:latin typeface="Arial"/>
              </a:rPr>
              <a:t>Classifications focus on:</a:t>
            </a:r>
            <a:endParaRPr b="0" lang="en-US" sz="1800" spc="-1" strike="noStrike">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b="0" lang="en-US" sz="2600" spc="-1" strike="noStrike">
                <a:solidFill>
                  <a:srgbClr val="000000"/>
                </a:solidFill>
                <a:uFill>
                  <a:solidFill>
                    <a:srgbClr val="ffffff"/>
                  </a:solidFill>
                </a:uFill>
                <a:latin typeface="Arial"/>
              </a:rPr>
              <a:t>Access based on predetermined criteria (encoded by syntactic keys)</a:t>
            </a:r>
            <a:endParaRPr b="0" lang="en-US" sz="1800" spc="-1" strike="noStrike">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b="0" lang="en-US" sz="2600" spc="-1" strike="noStrike">
                <a:solidFill>
                  <a:srgbClr val="000000"/>
                </a:solidFill>
                <a:uFill>
                  <a:solidFill>
                    <a:srgbClr val="ffffff"/>
                  </a:solidFill>
                </a:uFill>
                <a:latin typeface="Arial"/>
              </a:rPr>
              <a:t>Uniform syntactic access to information</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3200" spc="-1" strike="noStrike">
                <a:solidFill>
                  <a:srgbClr val="000000"/>
                </a:solidFill>
                <a:uFill>
                  <a:solidFill>
                    <a:srgbClr val="ffffff"/>
                  </a:solidFill>
                </a:uFill>
                <a:latin typeface="Arial"/>
              </a:rPr>
              <a:t>Ontologies focus on:</a:t>
            </a:r>
            <a:endParaRPr b="0" lang="en-US" sz="1800" spc="-1" strike="noStrike">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b="0" lang="en-US" sz="2600" spc="-1" strike="noStrike">
                <a:solidFill>
                  <a:srgbClr val="000000"/>
                </a:solidFill>
                <a:uFill>
                  <a:solidFill>
                    <a:srgbClr val="ffffff"/>
                  </a:solidFill>
                </a:uFill>
                <a:latin typeface="Arial"/>
              </a:rPr>
              <a:t>Meaning of terms</a:t>
            </a:r>
            <a:endParaRPr b="0" lang="en-US" sz="1800" spc="-1" strike="noStrike">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b="0" lang="en-US" sz="2600" spc="-1" strike="noStrike">
                <a:solidFill>
                  <a:srgbClr val="000000"/>
                </a:solidFill>
                <a:uFill>
                  <a:solidFill>
                    <a:srgbClr val="ffffff"/>
                  </a:solidFill>
                </a:uFill>
                <a:latin typeface="Arial"/>
              </a:rPr>
              <a:t>Nature and structure of a domain of discourse</a:t>
            </a:r>
            <a:endParaRPr b="0" lang="en-US" sz="1800" spc="-1" strike="noStrike">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b="0" lang="en-US" sz="2600" spc="-1" strike="noStrike">
                <a:solidFill>
                  <a:srgbClr val="000000"/>
                </a:solidFill>
                <a:uFill>
                  <a:solidFill>
                    <a:srgbClr val="ffffff"/>
                  </a:solidFill>
                </a:uFill>
                <a:latin typeface="Arial"/>
              </a:rPr>
              <a:t>Shared understanding</a:t>
            </a:r>
            <a:endParaRPr b="0" lang="en-US" sz="1800" spc="-1" strike="noStrike">
              <a:solidFill>
                <a:srgbClr val="000000"/>
              </a:solidFill>
              <a:uFill>
                <a:solidFill>
                  <a:srgbClr val="ffffff"/>
                </a:solidFill>
              </a:uFill>
              <a:latin typeface="Arial"/>
            </a:endParaRPr>
          </a:p>
        </p:txBody>
      </p:sp>
    </p:spTree>
  </p:cSld>
  <p:transition spd="med">
    <p:fade/>
  </p:transition>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457200" y="0"/>
            <a:ext cx="8228880" cy="1142280"/>
          </a:xfrm>
          <a:prstGeom prst="rect">
            <a:avLst/>
          </a:prstGeom>
          <a:noFill/>
          <a:ln>
            <a:noFill/>
          </a:ln>
        </p:spPr>
        <p:style>
          <a:lnRef idx="0"/>
          <a:fillRef idx="0"/>
          <a:effectRef idx="0"/>
          <a:fontRef idx="minor"/>
        </p:style>
        <p:txBody>
          <a:bodyPr lIns="0" rIns="0" tIns="0" bIns="0" anchor="ctr"/>
          <a:p>
            <a:pPr algn="ctr">
              <a:lnSpc>
                <a:spcPct val="100000"/>
              </a:lnSpc>
            </a:pPr>
            <a:r>
              <a:rPr b="1" lang="en-US" sz="4400" spc="-1" strike="noStrike">
                <a:solidFill>
                  <a:srgbClr val="1f497d"/>
                </a:solidFill>
                <a:uFill>
                  <a:solidFill>
                    <a:srgbClr val="ffffff"/>
                  </a:solidFill>
                </a:uFill>
                <a:latin typeface="Calibri"/>
              </a:rPr>
              <a:t>Ontologies vs Knowledge Bases</a:t>
            </a:r>
            <a:endParaRPr b="0" lang="en-US" sz="1800" spc="-1" strike="noStrike">
              <a:solidFill>
                <a:srgbClr val="000000"/>
              </a:solidFill>
              <a:uFill>
                <a:solidFill>
                  <a:srgbClr val="ffffff"/>
                </a:solidFill>
              </a:uFill>
              <a:latin typeface="Arial"/>
            </a:endParaRPr>
          </a:p>
        </p:txBody>
      </p:sp>
      <p:sp>
        <p:nvSpPr>
          <p:cNvPr id="328" name="CustomShape 2"/>
          <p:cNvSpPr/>
          <p:nvPr/>
        </p:nvSpPr>
        <p:spPr>
          <a:xfrm>
            <a:off x="731520" y="1338480"/>
            <a:ext cx="7680600" cy="4218120"/>
          </a:xfrm>
          <a:prstGeom prst="rect">
            <a:avLst/>
          </a:prstGeom>
          <a:noFill/>
          <a:ln>
            <a:noFill/>
          </a:ln>
        </p:spPr>
        <p:style>
          <a:lnRef idx="0"/>
          <a:fillRef idx="0"/>
          <a:effectRef idx="0"/>
          <a:fontRef idx="minor"/>
        </p:style>
        <p:txBody>
          <a:bodyPr lIns="90000" rIns="90000" tIns="45000" bIns="45000"/>
          <a:p>
            <a:r>
              <a:rPr b="0" lang="en-US" sz="3200" spc="-1" strike="noStrike">
                <a:solidFill>
                  <a:srgbClr val="000000"/>
                </a:solidFill>
                <a:uFill>
                  <a:solidFill>
                    <a:srgbClr val="ffffff"/>
                  </a:solidFill>
                </a:uFill>
                <a:latin typeface="Arial"/>
              </a:rPr>
              <a:t>Knowledge bases:</a:t>
            </a:r>
            <a:endParaRPr b="0" lang="en-US" sz="1800" spc="-1" strike="noStrike">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b="0" lang="en-US" sz="2600" spc="-1" strike="noStrike">
                <a:solidFill>
                  <a:srgbClr val="000000"/>
                </a:solidFill>
                <a:uFill>
                  <a:solidFill>
                    <a:srgbClr val="ffffff"/>
                  </a:solidFill>
                </a:uFill>
                <a:latin typeface="Arial"/>
              </a:rPr>
              <a:t>Assertional component</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2600" spc="-1" strike="noStrike">
                <a:solidFill>
                  <a:srgbClr val="000000"/>
                </a:solidFill>
                <a:uFill>
                  <a:solidFill>
                    <a:srgbClr val="ffffff"/>
                  </a:solidFill>
                </a:uFill>
                <a:latin typeface="Arial"/>
              </a:rPr>
              <a:t>Reflects specific states of affairs</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2600" spc="-1" strike="noStrike">
                <a:solidFill>
                  <a:srgbClr val="000000"/>
                </a:solidFill>
                <a:uFill>
                  <a:solidFill>
                    <a:srgbClr val="ffffff"/>
                  </a:solidFill>
                </a:uFill>
                <a:latin typeface="Arial"/>
              </a:rPr>
              <a:t>Designed for problem solving</a:t>
            </a:r>
            <a:endParaRPr b="0" lang="en-US" sz="1800" spc="-1" strike="noStrike">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b="0" lang="en-US" sz="2600" spc="-1" strike="noStrike">
                <a:solidFill>
                  <a:srgbClr val="000000"/>
                </a:solidFill>
                <a:uFill>
                  <a:solidFill>
                    <a:srgbClr val="ffffff"/>
                  </a:solidFill>
                </a:uFill>
                <a:latin typeface="Arial"/>
              </a:rPr>
              <a:t>Terminological component (ontology)</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2600" spc="-1" strike="noStrike">
                <a:solidFill>
                  <a:srgbClr val="000000"/>
                </a:solidFill>
                <a:uFill>
                  <a:solidFill>
                    <a:srgbClr val="ffffff"/>
                  </a:solidFill>
                </a:uFill>
                <a:latin typeface="Arial"/>
              </a:rPr>
              <a:t>Independent of states of affairs</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2600" spc="-1" strike="noStrike">
                <a:solidFill>
                  <a:srgbClr val="000000"/>
                </a:solidFill>
                <a:uFill>
                  <a:solidFill>
                    <a:srgbClr val="ffffff"/>
                  </a:solidFill>
                </a:uFill>
                <a:latin typeface="Arial"/>
              </a:rPr>
              <a:t>Designed to support terminological services</a:t>
            </a:r>
            <a:endParaRPr b="0" lang="en-US" sz="1800" spc="-1" strike="noStrike">
              <a:solidFill>
                <a:srgbClr val="000000"/>
              </a:solidFill>
              <a:uFill>
                <a:solidFill>
                  <a:srgbClr val="ffffff"/>
                </a:solidFill>
              </a:uFill>
              <a:latin typeface="Arial"/>
            </a:endParaRPr>
          </a:p>
          <a:p>
            <a:pPr lvl="1" marL="432000" indent="-215640">
              <a:lnSpc>
                <a:spcPct val="100000"/>
              </a:lnSpc>
              <a:buClr>
                <a:srgbClr val="000000"/>
              </a:buClr>
              <a:buSzPct val="45000"/>
              <a:buFont typeface="Wingdings" charset="2"/>
              <a:buChar char=""/>
            </a:pPr>
            <a:r>
              <a:rPr b="0" lang="en-US" sz="2600" spc="-1" strike="noStrike">
                <a:solidFill>
                  <a:srgbClr val="000000"/>
                </a:solidFill>
                <a:uFill>
                  <a:solidFill>
                    <a:srgbClr val="ffffff"/>
                  </a:solidFill>
                </a:uFill>
                <a:latin typeface="Arial"/>
              </a:rPr>
              <a:t>… </a:t>
            </a:r>
            <a:r>
              <a:rPr b="0" lang="en-US" sz="2600" spc="-1" strike="noStrike">
                <a:solidFill>
                  <a:srgbClr val="000000"/>
                </a:solidFill>
                <a:uFill>
                  <a:solidFill>
                    <a:srgbClr val="ffffff"/>
                  </a:solidFill>
                </a:uFill>
                <a:latin typeface="Arial"/>
              </a:rPr>
              <a:t>but are independent of the actual terminology used</a:t>
            </a:r>
            <a:endParaRPr b="0" lang="en-US" sz="1800" spc="-1" strike="noStrike">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b="0" lang="en-US" sz="2600" spc="-1" strike="noStrike">
                <a:solidFill>
                  <a:srgbClr val="000000"/>
                </a:solidFill>
                <a:uFill>
                  <a:solidFill>
                    <a:srgbClr val="ffffff"/>
                  </a:solidFill>
                </a:uFill>
                <a:latin typeface="Arial"/>
              </a:rPr>
              <a:t>Ontological formulas are </a:t>
            </a:r>
            <a:r>
              <a:rPr b="1" lang="en-US" sz="2600" spc="-1" strike="noStrike">
                <a:solidFill>
                  <a:srgbClr val="000000"/>
                </a:solidFill>
                <a:uFill>
                  <a:solidFill>
                    <a:srgbClr val="ffffff"/>
                  </a:solidFill>
                </a:uFill>
                <a:latin typeface="Arial"/>
              </a:rPr>
              <a:t>invariant</a:t>
            </a:r>
            <a:r>
              <a:rPr b="0" lang="en-US" sz="2600" spc="-1" strike="noStrike">
                <a:solidFill>
                  <a:srgbClr val="000000"/>
                </a:solidFill>
                <a:uFill>
                  <a:solidFill>
                    <a:srgbClr val="ffffff"/>
                  </a:solidFill>
                </a:uFill>
                <a:latin typeface="Arial"/>
              </a:rPr>
              <a:t>, </a:t>
            </a:r>
            <a:r>
              <a:rPr b="1" lang="en-US" sz="2600" spc="-1" strike="noStrike">
                <a:solidFill>
                  <a:srgbClr val="000000"/>
                </a:solidFill>
                <a:uFill>
                  <a:solidFill>
                    <a:srgbClr val="ffffff"/>
                  </a:solidFill>
                </a:uFill>
                <a:latin typeface="Arial"/>
              </a:rPr>
              <a:t>necessary</a:t>
            </a:r>
            <a:r>
              <a:rPr b="0" lang="en-US" sz="2600" spc="-1" strike="noStrike">
                <a:solidFill>
                  <a:srgbClr val="000000"/>
                </a:solidFill>
                <a:uFill>
                  <a:solidFill>
                    <a:srgbClr val="ffffff"/>
                  </a:solidFill>
                </a:uFill>
                <a:latin typeface="Arial"/>
              </a:rPr>
              <a:t> information</a:t>
            </a:r>
            <a:endParaRPr b="0" lang="en-US" sz="1800" spc="-1" strike="noStrike">
              <a:solidFill>
                <a:srgbClr val="000000"/>
              </a:solidFill>
              <a:uFill>
                <a:solidFill>
                  <a:srgbClr val="ffffff"/>
                </a:solidFill>
              </a:uFill>
              <a:latin typeface="Arial"/>
            </a:endParaRPr>
          </a:p>
        </p:txBody>
      </p:sp>
    </p:spTree>
  </p:cSld>
  <p:transition spd="med">
    <p:fade/>
  </p:transition>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pPr marL="25560" algn="ctr">
              <a:lnSpc>
                <a:spcPct val="100000"/>
              </a:lnSpc>
              <a:spcAft>
                <a:spcPts val="14"/>
              </a:spcAft>
            </a:pPr>
            <a:r>
              <a:rPr b="1" lang="en-US" sz="4400" spc="-1" strike="noStrike">
                <a:solidFill>
                  <a:srgbClr val="1f497d"/>
                </a:solidFill>
                <a:uFill>
                  <a:solidFill>
                    <a:srgbClr val="ffffff"/>
                  </a:solidFill>
                </a:uFill>
                <a:latin typeface="Calibri"/>
              </a:rPr>
              <a:t>Why develop an ontology?</a:t>
            </a:r>
            <a:endParaRPr b="0" lang="en-US" sz="1800" spc="-1" strike="noStrike">
              <a:solidFill>
                <a:srgbClr val="000000"/>
              </a:solidFill>
              <a:uFill>
                <a:solidFill>
                  <a:srgbClr val="ffffff"/>
                </a:solidFill>
              </a:uFill>
              <a:latin typeface="Arial"/>
            </a:endParaRPr>
          </a:p>
        </p:txBody>
      </p:sp>
      <p:sp>
        <p:nvSpPr>
          <p:cNvPr id="330" name="CustomShape 2"/>
          <p:cNvSpPr/>
          <p:nvPr/>
        </p:nvSpPr>
        <p:spPr>
          <a:xfrm>
            <a:off x="533520" y="1371600"/>
            <a:ext cx="8228880" cy="4525200"/>
          </a:xfrm>
          <a:prstGeom prst="rect">
            <a:avLst/>
          </a:prstGeom>
          <a:noFill/>
          <a:ln>
            <a:noFill/>
          </a:ln>
        </p:spPr>
        <p:style>
          <a:lnRef idx="0"/>
          <a:fillRef idx="0"/>
          <a:effectRef idx="0"/>
          <a:fontRef idx="minor"/>
        </p:style>
        <p:txBody>
          <a:bodyPr lIns="90000" rIns="90000" tIns="45000" bIns="45000"/>
          <a:p>
            <a:pPr>
              <a:lnSpc>
                <a:spcPct val="90000"/>
              </a:lnSpc>
              <a:spcBef>
                <a:spcPts val="561"/>
              </a:spcBef>
            </a:pPr>
            <a:endParaRPr b="0" lang="en-US" sz="1800" spc="-1" strike="noStrike">
              <a:solidFill>
                <a:srgbClr val="000000"/>
              </a:solidFill>
              <a:uFill>
                <a:solidFill>
                  <a:srgbClr val="ffffff"/>
                </a:solidFill>
              </a:uFill>
              <a:latin typeface="Arial"/>
            </a:endParaRPr>
          </a:p>
          <a:p>
            <a:pPr marL="345960" indent="-345240">
              <a:lnSpc>
                <a:spcPct val="9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To provide a </a:t>
            </a:r>
            <a:r>
              <a:rPr b="1" lang="en-US" sz="2800" spc="-1" strike="noStrike">
                <a:solidFill>
                  <a:srgbClr val="000000"/>
                </a:solidFill>
                <a:uFill>
                  <a:solidFill>
                    <a:srgbClr val="ffffff"/>
                  </a:solidFill>
                </a:uFill>
                <a:latin typeface="Calibri"/>
              </a:rPr>
              <a:t>formal specification </a:t>
            </a:r>
            <a:r>
              <a:rPr b="0" lang="en-US" sz="2800" spc="-1" strike="noStrike">
                <a:solidFill>
                  <a:srgbClr val="000000"/>
                </a:solidFill>
                <a:uFill>
                  <a:solidFill>
                    <a:srgbClr val="ffffff"/>
                  </a:solidFill>
                </a:uFill>
                <a:latin typeface="Calibri"/>
              </a:rPr>
              <a:t>of biomedical knowledge</a:t>
            </a:r>
            <a:endParaRPr b="0" lang="en-US" sz="1800" spc="-1" strike="noStrike">
              <a:solidFill>
                <a:srgbClr val="000000"/>
              </a:solidFill>
              <a:uFill>
                <a:solidFill>
                  <a:srgbClr val="ffffff"/>
                </a:solidFill>
              </a:uFill>
              <a:latin typeface="Arial"/>
            </a:endParaRPr>
          </a:p>
          <a:p>
            <a:pPr marL="345960" indent="-345240">
              <a:lnSpc>
                <a:spcPct val="9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To provide a </a:t>
            </a:r>
            <a:r>
              <a:rPr b="1" lang="en-US" sz="2800" spc="-1" strike="noStrike">
                <a:solidFill>
                  <a:srgbClr val="000000"/>
                </a:solidFill>
                <a:uFill>
                  <a:solidFill>
                    <a:srgbClr val="ffffff"/>
                  </a:solidFill>
                </a:uFill>
                <a:latin typeface="Calibri"/>
              </a:rPr>
              <a:t>classification</a:t>
            </a:r>
            <a:r>
              <a:rPr b="0" lang="en-US" sz="2800" spc="-1" strike="noStrike">
                <a:solidFill>
                  <a:srgbClr val="000000"/>
                </a:solidFill>
                <a:uFill>
                  <a:solidFill>
                    <a:srgbClr val="ffffff"/>
                  </a:solidFill>
                </a:uFill>
                <a:latin typeface="Calibri"/>
              </a:rPr>
              <a:t> of biomedical entities</a:t>
            </a:r>
            <a:endParaRPr b="0" lang="en-US" sz="1800" spc="-1" strike="noStrike">
              <a:solidFill>
                <a:srgbClr val="000000"/>
              </a:solidFill>
              <a:uFill>
                <a:solidFill>
                  <a:srgbClr val="ffffff"/>
                </a:solidFill>
              </a:uFill>
              <a:latin typeface="Arial"/>
            </a:endParaRPr>
          </a:p>
          <a:p>
            <a:pPr marL="345960" indent="-345240">
              <a:lnSpc>
                <a:spcPct val="9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To develop a </a:t>
            </a:r>
            <a:r>
              <a:rPr b="1" lang="en-US" sz="2800" spc="-1" strike="noStrike">
                <a:solidFill>
                  <a:srgbClr val="000000"/>
                </a:solidFill>
                <a:uFill>
                  <a:solidFill>
                    <a:srgbClr val="ffffff"/>
                  </a:solidFill>
                </a:uFill>
                <a:latin typeface="Calibri"/>
              </a:rPr>
              <a:t>common understanding</a:t>
            </a:r>
            <a:r>
              <a:rPr b="0" lang="en-US" sz="2800" spc="-1" strike="noStrike">
                <a:solidFill>
                  <a:srgbClr val="000000"/>
                </a:solidFill>
                <a:uFill>
                  <a:solidFill>
                    <a:srgbClr val="ffffff"/>
                  </a:solidFill>
                </a:uFill>
                <a:latin typeface="Calibri"/>
              </a:rPr>
              <a:t> of the entities in a given domain</a:t>
            </a:r>
            <a:endParaRPr b="0" lang="en-US" sz="1800" spc="-1" strike="noStrike">
              <a:solidFill>
                <a:srgbClr val="000000"/>
              </a:solidFill>
              <a:uFill>
                <a:solidFill>
                  <a:srgbClr val="ffffff"/>
                </a:solidFill>
              </a:uFill>
              <a:latin typeface="Arial"/>
            </a:endParaRPr>
          </a:p>
          <a:p>
            <a:pPr marL="345960" indent="-345240">
              <a:lnSpc>
                <a:spcPct val="9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To enable </a:t>
            </a:r>
            <a:r>
              <a:rPr b="1" lang="en-US" sz="2800" spc="-1" strike="noStrike">
                <a:solidFill>
                  <a:srgbClr val="000000"/>
                </a:solidFill>
                <a:uFill>
                  <a:solidFill>
                    <a:srgbClr val="ffffff"/>
                  </a:solidFill>
                </a:uFill>
                <a:latin typeface="Calibri"/>
              </a:rPr>
              <a:t>reuse</a:t>
            </a:r>
            <a:r>
              <a:rPr b="0" lang="en-US" sz="2800" spc="-1" strike="noStrike">
                <a:solidFill>
                  <a:srgbClr val="000000"/>
                </a:solidFill>
                <a:uFill>
                  <a:solidFill>
                    <a:srgbClr val="ffffff"/>
                  </a:solidFill>
                </a:uFill>
                <a:latin typeface="Calibri"/>
              </a:rPr>
              <a:t> of </a:t>
            </a:r>
            <a:r>
              <a:rPr b="1" lang="en-US" sz="2800" spc="-1" strike="noStrike">
                <a:solidFill>
                  <a:srgbClr val="000000"/>
                </a:solidFill>
                <a:uFill>
                  <a:solidFill>
                    <a:srgbClr val="ffffff"/>
                  </a:solidFill>
                </a:uFill>
                <a:latin typeface="Calibri"/>
              </a:rPr>
              <a:t>data</a:t>
            </a:r>
            <a:r>
              <a:rPr b="0" lang="en-US" sz="2800" spc="-1" strike="noStrike">
                <a:solidFill>
                  <a:srgbClr val="000000"/>
                </a:solidFill>
                <a:uFill>
                  <a:solidFill>
                    <a:srgbClr val="ffffff"/>
                  </a:solidFill>
                </a:uFill>
                <a:latin typeface="Calibri"/>
              </a:rPr>
              <a:t> and </a:t>
            </a:r>
            <a:r>
              <a:rPr b="1" lang="en-US" sz="2800" spc="-1" strike="noStrike">
                <a:solidFill>
                  <a:srgbClr val="000000"/>
                </a:solidFill>
                <a:uFill>
                  <a:solidFill>
                    <a:srgbClr val="ffffff"/>
                  </a:solidFill>
                </a:uFill>
                <a:latin typeface="Calibri"/>
              </a:rPr>
              <a:t>knowledge</a:t>
            </a:r>
            <a:r>
              <a:rPr b="0" lang="en-US" sz="2800" spc="-1" strike="noStrike">
                <a:solidFill>
                  <a:srgbClr val="000000"/>
                </a:solidFill>
                <a:uFill>
                  <a:solidFill>
                    <a:srgbClr val="ffffff"/>
                  </a:solidFill>
                </a:uFill>
                <a:latin typeface="Calibri"/>
              </a:rPr>
              <a:t>, e.g., when developing a database</a:t>
            </a:r>
            <a:endParaRPr b="0" lang="en-US" sz="1800" spc="-1" strike="noStrike">
              <a:solidFill>
                <a:srgbClr val="000000"/>
              </a:solidFill>
              <a:uFill>
                <a:solidFill>
                  <a:srgbClr val="ffffff"/>
                </a:solidFill>
              </a:uFill>
              <a:latin typeface="Arial"/>
            </a:endParaRPr>
          </a:p>
          <a:p>
            <a:pPr marL="345960" indent="-345240">
              <a:lnSpc>
                <a:spcPct val="9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To enable biomedical</a:t>
            </a:r>
            <a:r>
              <a:rPr b="1" lang="en-US" sz="2800" spc="-1" strike="noStrike">
                <a:solidFill>
                  <a:srgbClr val="000000"/>
                </a:solidFill>
                <a:uFill>
                  <a:solidFill>
                    <a:srgbClr val="ffffff"/>
                  </a:solidFill>
                </a:uFill>
                <a:latin typeface="Calibri"/>
              </a:rPr>
              <a:t> discovery</a:t>
            </a:r>
            <a:endParaRPr b="0" lang="en-US" sz="1800" spc="-1" strike="noStrike">
              <a:solidFill>
                <a:srgbClr val="000000"/>
              </a:solidFill>
              <a:uFill>
                <a:solidFill>
                  <a:srgbClr val="ffffff"/>
                </a:solidFill>
              </a:uFill>
              <a:latin typeface="Arial"/>
            </a:endParaRPr>
          </a:p>
          <a:p>
            <a:pPr>
              <a:lnSpc>
                <a:spcPct val="90000"/>
              </a:lnSpc>
              <a:spcBef>
                <a:spcPts val="561"/>
              </a:spcBef>
            </a:pPr>
            <a:endParaRPr b="0" lang="en-US" sz="1800" spc="-1" strike="noStrike">
              <a:solidFill>
                <a:srgbClr val="000000"/>
              </a:solidFill>
              <a:uFill>
                <a:solidFill>
                  <a:srgbClr val="ffffff"/>
                </a:solidFill>
              </a:uFill>
              <a:latin typeface="Arial"/>
            </a:endParaRPr>
          </a:p>
        </p:txBody>
      </p:sp>
      <p:sp>
        <p:nvSpPr>
          <p:cNvPr id="331" name="CustomShape 3"/>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332" name="CustomShape 4"/>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870C0793-D8AA-4279-BC70-74A70CE706DD}"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Tree>
  </p:cSld>
  <p:transition spd="med">
    <p:fade/>
  </p:transition>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3" name="Picture 5" descr=""/>
          <p:cNvPicPr/>
          <p:nvPr/>
        </p:nvPicPr>
        <p:blipFill>
          <a:blip r:embed="rId1"/>
          <a:stretch/>
        </p:blipFill>
        <p:spPr>
          <a:xfrm>
            <a:off x="4693320" y="1011960"/>
            <a:ext cx="4069080" cy="5727240"/>
          </a:xfrm>
          <a:prstGeom prst="rect">
            <a:avLst/>
          </a:prstGeom>
          <a:ln>
            <a:noFill/>
          </a:ln>
        </p:spPr>
      </p:pic>
      <p:sp>
        <p:nvSpPr>
          <p:cNvPr id="334"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1f497d"/>
                </a:solidFill>
                <a:uFill>
                  <a:solidFill>
                    <a:srgbClr val="ffffff"/>
                  </a:solidFill>
                </a:uFill>
                <a:latin typeface="Calibri"/>
              </a:rPr>
              <a:t>Gene Ontology</a:t>
            </a:r>
            <a:endParaRPr b="0" lang="en-US" sz="1800" spc="-1" strike="noStrike">
              <a:solidFill>
                <a:srgbClr val="000000"/>
              </a:solidFill>
              <a:uFill>
                <a:solidFill>
                  <a:srgbClr val="ffffff"/>
                </a:solidFill>
              </a:uFill>
              <a:latin typeface="Arial"/>
            </a:endParaRPr>
          </a:p>
        </p:txBody>
      </p:sp>
      <p:sp>
        <p:nvSpPr>
          <p:cNvPr id="335" name="CustomShape 2"/>
          <p:cNvSpPr/>
          <p:nvPr/>
        </p:nvSpPr>
        <p:spPr>
          <a:xfrm>
            <a:off x="457200" y="1143000"/>
            <a:ext cx="4037760" cy="5409360"/>
          </a:xfrm>
          <a:prstGeom prst="rect">
            <a:avLst/>
          </a:prstGeom>
          <a:noFill/>
          <a:ln>
            <a:noFill/>
          </a:ln>
        </p:spPr>
        <p:style>
          <a:lnRef idx="0"/>
          <a:fillRef idx="0"/>
          <a:effectRef idx="0"/>
          <a:fontRef idx="minor"/>
        </p:style>
        <p:txBody>
          <a:bodyPr lIns="90000" rIns="90000" tIns="45000" bIns="45000"/>
          <a:p>
            <a:pPr>
              <a:lnSpc>
                <a:spcPct val="100000"/>
              </a:lnSpc>
              <a:spcBef>
                <a:spcPts val="561"/>
              </a:spcBef>
            </a:pPr>
            <a:r>
              <a:rPr b="0" lang="en-US" sz="2800" spc="-1" strike="noStrike">
                <a:solidFill>
                  <a:srgbClr val="000000"/>
                </a:solidFill>
                <a:uFill>
                  <a:solidFill>
                    <a:srgbClr val="ffffff"/>
                  </a:solidFill>
                </a:uFill>
                <a:latin typeface="Calibri"/>
              </a:rPr>
              <a:t>Arguably one of the most </a:t>
            </a:r>
            <a:r>
              <a:rPr b="0" i="1" lang="en-US" sz="2800" spc="-1" strike="noStrike">
                <a:solidFill>
                  <a:srgbClr val="000000"/>
                </a:solidFill>
                <a:uFill>
                  <a:solidFill>
                    <a:srgbClr val="ffffff"/>
                  </a:solidFill>
                </a:uFill>
                <a:latin typeface="Calibri"/>
              </a:rPr>
              <a:t>successful</a:t>
            </a:r>
            <a:r>
              <a:rPr b="0" lang="en-US" sz="2800" spc="-1" strike="noStrike">
                <a:solidFill>
                  <a:srgbClr val="000000"/>
                </a:solidFill>
                <a:uFill>
                  <a:solidFill>
                    <a:srgbClr val="ffffff"/>
                  </a:solidFill>
                </a:uFill>
                <a:latin typeface="Calibri"/>
              </a:rPr>
              <a:t> ontology projects in the life sciences.</a:t>
            </a:r>
            <a:endParaRPr b="0" lang="en-US" sz="1800" spc="-1" strike="noStrike">
              <a:solidFill>
                <a:srgbClr val="000000"/>
              </a:solidFill>
              <a:uFill>
                <a:solidFill>
                  <a:srgbClr val="ffffff"/>
                </a:solidFill>
              </a:uFill>
              <a:latin typeface="Arial"/>
            </a:endParaRPr>
          </a:p>
          <a:p>
            <a:pPr>
              <a:lnSpc>
                <a:spcPct val="100000"/>
              </a:lnSpc>
              <a:spcBef>
                <a:spcPts val="561"/>
              </a:spcBef>
            </a:pPr>
            <a:endParaRPr b="0" lang="en-US" sz="1800" spc="-1" strike="noStrike">
              <a:solidFill>
                <a:srgbClr val="000000"/>
              </a:solidFill>
              <a:uFill>
                <a:solidFill>
                  <a:srgbClr val="ffffff"/>
                </a:solidFill>
              </a:uFill>
              <a:latin typeface="Arial"/>
            </a:endParaRPr>
          </a:p>
          <a:p>
            <a:pPr>
              <a:lnSpc>
                <a:spcPct val="100000"/>
              </a:lnSpc>
              <a:spcBef>
                <a:spcPts val="561"/>
              </a:spcBef>
            </a:pPr>
            <a:r>
              <a:rPr b="1" lang="en-US" sz="2800" spc="-1" strike="noStrike">
                <a:solidFill>
                  <a:srgbClr val="000000"/>
                </a:solidFill>
                <a:uFill>
                  <a:solidFill>
                    <a:srgbClr val="ffffff"/>
                  </a:solidFill>
                </a:uFill>
                <a:latin typeface="Calibri"/>
              </a:rPr>
              <a:t>Millions</a:t>
            </a:r>
            <a:r>
              <a:rPr b="0" lang="en-US" sz="2800" spc="-1" strike="noStrike">
                <a:solidFill>
                  <a:srgbClr val="000000"/>
                </a:solidFill>
                <a:uFill>
                  <a:solidFill>
                    <a:srgbClr val="ffffff"/>
                  </a:solidFill>
                </a:uFill>
                <a:latin typeface="Calibri"/>
              </a:rPr>
              <a:t> of annotations on hundreds of thousands of genes using GO terms.</a:t>
            </a:r>
            <a:endParaRPr b="0" lang="en-US" sz="1800" spc="-1" strike="noStrike">
              <a:solidFill>
                <a:srgbClr val="000000"/>
              </a:solidFill>
              <a:uFill>
                <a:solidFill>
                  <a:srgbClr val="ffffff"/>
                </a:solidFill>
              </a:uFill>
              <a:latin typeface="Arial"/>
            </a:endParaRPr>
          </a:p>
          <a:p>
            <a:pPr>
              <a:lnSpc>
                <a:spcPct val="100000"/>
              </a:lnSpc>
              <a:spcBef>
                <a:spcPts val="561"/>
              </a:spcBef>
            </a:pPr>
            <a:endParaRPr b="0" lang="en-US" sz="1800" spc="-1" strike="noStrike">
              <a:solidFill>
                <a:srgbClr val="000000"/>
              </a:solidFill>
              <a:uFill>
                <a:solidFill>
                  <a:srgbClr val="ffffff"/>
                </a:solidFill>
              </a:uFill>
              <a:latin typeface="Arial"/>
            </a:endParaRPr>
          </a:p>
          <a:p>
            <a:pPr>
              <a:lnSpc>
                <a:spcPct val="100000"/>
              </a:lnSpc>
              <a:spcBef>
                <a:spcPts val="561"/>
              </a:spcBef>
            </a:pPr>
            <a:r>
              <a:rPr b="0" lang="en-US" sz="2800" spc="-1" strike="noStrike">
                <a:solidFill>
                  <a:srgbClr val="000000"/>
                </a:solidFill>
                <a:uFill>
                  <a:solidFill>
                    <a:srgbClr val="ffffff"/>
                  </a:solidFill>
                </a:uFill>
                <a:latin typeface="Calibri"/>
              </a:rPr>
              <a:t>The GO defines types used to describe gene function. It classifies functions along three aspects:</a:t>
            </a:r>
            <a:endParaRPr b="0" lang="en-US" sz="1800" spc="-1" strike="noStrike">
              <a:solidFill>
                <a:srgbClr val="000000"/>
              </a:solidFill>
              <a:uFill>
                <a:solidFill>
                  <a:srgbClr val="ffffff"/>
                </a:solidFill>
              </a:uFill>
              <a:latin typeface="Arial"/>
            </a:endParaRPr>
          </a:p>
          <a:p>
            <a:pPr>
              <a:lnSpc>
                <a:spcPct val="100000"/>
              </a:lnSpc>
              <a:spcBef>
                <a:spcPts val="561"/>
              </a:spcBef>
            </a:pPr>
            <a:endParaRPr b="0" lang="en-US" sz="1800" spc="-1" strike="noStrike">
              <a:solidFill>
                <a:srgbClr val="000000"/>
              </a:solidFill>
              <a:uFill>
                <a:solidFill>
                  <a:srgbClr val="ffffff"/>
                </a:solidFill>
              </a:uFill>
              <a:latin typeface="Arial"/>
            </a:endParaRPr>
          </a:p>
          <a:p>
            <a:pPr marL="343080" indent="-342360">
              <a:lnSpc>
                <a:spcPct val="100000"/>
              </a:lnSpc>
              <a:spcBef>
                <a:spcPts val="561"/>
              </a:spcBef>
              <a:buClr>
                <a:srgbClr val="000000"/>
              </a:buClr>
              <a:buFont typeface="Arial"/>
              <a:buChar char="•"/>
            </a:pPr>
            <a:r>
              <a:rPr b="1" lang="en-US" sz="2800" spc="-1" strike="noStrike">
                <a:solidFill>
                  <a:srgbClr val="000000"/>
                </a:solidFill>
                <a:uFill>
                  <a:solidFill>
                    <a:srgbClr val="ffffff"/>
                  </a:solidFill>
                </a:uFill>
                <a:latin typeface="Calibri"/>
              </a:rPr>
              <a:t>molecular function</a:t>
            </a:r>
            <a:endParaRPr b="0" lang="en-US" sz="1800" spc="-1" strike="noStrike">
              <a:solidFill>
                <a:srgbClr val="000000"/>
              </a:solidFill>
              <a:uFill>
                <a:solidFill>
                  <a:srgbClr val="ffffff"/>
                </a:solidFill>
              </a:uFill>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uFill>
                  <a:solidFill>
                    <a:srgbClr val="ffffff"/>
                  </a:solidFill>
                </a:uFill>
                <a:latin typeface="Calibri"/>
              </a:rPr>
              <a:t>what gene products do</a:t>
            </a:r>
            <a:endParaRPr b="0" lang="en-US" sz="1800" spc="-1" strike="noStrike">
              <a:solidFill>
                <a:srgbClr val="000000"/>
              </a:solidFill>
              <a:uFill>
                <a:solidFill>
                  <a:srgbClr val="ffffff"/>
                </a:solidFill>
              </a:uFill>
              <a:latin typeface="Arial"/>
            </a:endParaRPr>
          </a:p>
          <a:p>
            <a:pPr marL="343080" indent="-342360">
              <a:lnSpc>
                <a:spcPct val="100000"/>
              </a:lnSpc>
              <a:spcBef>
                <a:spcPts val="561"/>
              </a:spcBef>
              <a:buClr>
                <a:srgbClr val="000000"/>
              </a:buClr>
              <a:buFont typeface="Arial"/>
              <a:buChar char="•"/>
            </a:pPr>
            <a:r>
              <a:rPr b="1" lang="en-US" sz="2800" spc="-1" strike="noStrike">
                <a:solidFill>
                  <a:srgbClr val="000000"/>
                </a:solidFill>
                <a:uFill>
                  <a:solidFill>
                    <a:srgbClr val="ffffff"/>
                  </a:solidFill>
                </a:uFill>
                <a:latin typeface="Calibri"/>
              </a:rPr>
              <a:t>cellular component</a:t>
            </a:r>
            <a:endParaRPr b="0" lang="en-US" sz="1800" spc="-1" strike="noStrike">
              <a:solidFill>
                <a:srgbClr val="000000"/>
              </a:solidFill>
              <a:uFill>
                <a:solidFill>
                  <a:srgbClr val="ffffff"/>
                </a:solidFill>
              </a:uFill>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uFill>
                  <a:solidFill>
                    <a:srgbClr val="ffffff"/>
                  </a:solidFill>
                </a:uFill>
                <a:latin typeface="Calibri"/>
              </a:rPr>
              <a:t>where gene products operate</a:t>
            </a:r>
            <a:endParaRPr b="0" lang="en-US" sz="1800" spc="-1" strike="noStrike">
              <a:solidFill>
                <a:srgbClr val="000000"/>
              </a:solidFill>
              <a:uFill>
                <a:solidFill>
                  <a:srgbClr val="ffffff"/>
                </a:solidFill>
              </a:uFill>
              <a:latin typeface="Arial"/>
            </a:endParaRPr>
          </a:p>
          <a:p>
            <a:pPr marL="343080" indent="-342360">
              <a:lnSpc>
                <a:spcPct val="100000"/>
              </a:lnSpc>
              <a:spcBef>
                <a:spcPts val="561"/>
              </a:spcBef>
              <a:buClr>
                <a:srgbClr val="000000"/>
              </a:buClr>
              <a:buFont typeface="Arial"/>
              <a:buChar char="•"/>
            </a:pPr>
            <a:r>
              <a:rPr b="1" lang="en-US" sz="2800" spc="-1" strike="noStrike">
                <a:solidFill>
                  <a:srgbClr val="000000"/>
                </a:solidFill>
                <a:uFill>
                  <a:solidFill>
                    <a:srgbClr val="ffffff"/>
                  </a:solidFill>
                </a:uFill>
                <a:latin typeface="Calibri"/>
              </a:rPr>
              <a:t>biological process</a:t>
            </a:r>
            <a:endParaRPr b="0" lang="en-US" sz="1800" spc="-1" strike="noStrike">
              <a:solidFill>
                <a:srgbClr val="000000"/>
              </a:solidFill>
              <a:uFill>
                <a:solidFill>
                  <a:srgbClr val="ffffff"/>
                </a:solidFill>
              </a:uFill>
              <a:latin typeface="Arial"/>
            </a:endParaRPr>
          </a:p>
          <a:p>
            <a:pPr lvl="1" marL="743040" indent="-285120">
              <a:lnSpc>
                <a:spcPct val="100000"/>
              </a:lnSpc>
              <a:spcBef>
                <a:spcPts val="479"/>
              </a:spcBef>
              <a:buClr>
                <a:srgbClr val="000000"/>
              </a:buClr>
              <a:buFont typeface="Arial"/>
              <a:buChar char="–"/>
            </a:pPr>
            <a:r>
              <a:rPr b="0" lang="en-US" sz="2400" spc="-1" strike="noStrike">
                <a:solidFill>
                  <a:srgbClr val="000000"/>
                </a:solidFill>
                <a:uFill>
                  <a:solidFill>
                    <a:srgbClr val="ffffff"/>
                  </a:solidFill>
                </a:uFill>
                <a:latin typeface="Calibri"/>
              </a:rPr>
              <a:t>The pathways and processes that gene products participate in</a:t>
            </a:r>
            <a:endParaRPr b="0" lang="en-US" sz="1800" spc="-1" strike="noStrike">
              <a:solidFill>
                <a:srgbClr val="000000"/>
              </a:solidFill>
              <a:uFill>
                <a:solidFill>
                  <a:srgbClr val="ffffff"/>
                </a:solidFill>
              </a:uFill>
              <a:latin typeface="Arial"/>
            </a:endParaRPr>
          </a:p>
          <a:p>
            <a:pPr>
              <a:lnSpc>
                <a:spcPct val="100000"/>
              </a:lnSpc>
              <a:spcBef>
                <a:spcPts val="561"/>
              </a:spcBef>
            </a:pPr>
            <a:endParaRPr b="0" lang="en-US" sz="1800" spc="-1" strike="noStrike">
              <a:solidFill>
                <a:srgbClr val="000000"/>
              </a:solidFill>
              <a:uFill>
                <a:solidFill>
                  <a:srgbClr val="ffffff"/>
                </a:solidFill>
              </a:uFill>
              <a:latin typeface="Arial"/>
            </a:endParaRPr>
          </a:p>
          <a:p>
            <a:pPr>
              <a:lnSpc>
                <a:spcPct val="100000"/>
              </a:lnSpc>
              <a:spcBef>
                <a:spcPts val="561"/>
              </a:spcBef>
            </a:pPr>
            <a:endParaRPr b="0" lang="en-US" sz="1800" spc="-1" strike="noStrike">
              <a:solidFill>
                <a:srgbClr val="000000"/>
              </a:solidFill>
              <a:uFill>
                <a:solidFill>
                  <a:srgbClr val="ffffff"/>
                </a:solidFill>
              </a:uFill>
              <a:latin typeface="Arial"/>
            </a:endParaRPr>
          </a:p>
        </p:txBody>
      </p:sp>
      <p:sp>
        <p:nvSpPr>
          <p:cNvPr id="336" name="CustomShape 3"/>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337" name="CustomShape 4"/>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3089A3C7-1C4F-4E7F-9BA6-B42CCFADB60E}"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pic>
        <p:nvPicPr>
          <p:cNvPr id="338" name="Picture 4" descr=""/>
          <p:cNvPicPr/>
          <p:nvPr/>
        </p:nvPicPr>
        <p:blipFill>
          <a:blip r:embed="rId2"/>
          <a:stretch/>
        </p:blipFill>
        <p:spPr>
          <a:xfrm>
            <a:off x="7120800" y="1143000"/>
            <a:ext cx="1275480" cy="428040"/>
          </a:xfrm>
          <a:prstGeom prst="rect">
            <a:avLst/>
          </a:prstGeom>
          <a:ln>
            <a:noFill/>
          </a:ln>
        </p:spPr>
      </p:pic>
      <p:pic>
        <p:nvPicPr>
          <p:cNvPr id="339" name="Picture 9" descr=""/>
          <p:cNvPicPr/>
          <p:nvPr/>
        </p:nvPicPr>
        <p:blipFill>
          <a:blip r:embed="rId3"/>
          <a:stretch/>
        </p:blipFill>
        <p:spPr>
          <a:xfrm>
            <a:off x="4663800" y="3754800"/>
            <a:ext cx="4128120" cy="3039840"/>
          </a:xfrm>
          <a:prstGeom prst="rect">
            <a:avLst/>
          </a:prstGeom>
          <a:ln>
            <a:noFill/>
          </a:ln>
        </p:spPr>
      </p:pic>
    </p:spTree>
  </p:cSld>
  <p:transition spd="med">
    <p:fade/>
  </p:transition>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341" name="CustomShape 2"/>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E22BEAA2-011C-4711-AC85-D4F72582206C}"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pic>
        <p:nvPicPr>
          <p:cNvPr id="342" name="Picture 9" descr=""/>
          <p:cNvPicPr/>
          <p:nvPr/>
        </p:nvPicPr>
        <p:blipFill>
          <a:blip r:embed="rId1"/>
          <a:stretch/>
        </p:blipFill>
        <p:spPr>
          <a:xfrm>
            <a:off x="128160" y="380880"/>
            <a:ext cx="8326800" cy="6199920"/>
          </a:xfrm>
          <a:prstGeom prst="rect">
            <a:avLst/>
          </a:prstGeom>
          <a:ln>
            <a:noFill/>
          </a:ln>
        </p:spPr>
      </p:pic>
      <p:pic>
        <p:nvPicPr>
          <p:cNvPr id="343" name="Picture 10" descr=""/>
          <p:cNvPicPr/>
          <p:nvPr/>
        </p:nvPicPr>
        <p:blipFill>
          <a:blip r:embed="rId2"/>
          <a:stretch/>
        </p:blipFill>
        <p:spPr>
          <a:xfrm>
            <a:off x="128160" y="0"/>
            <a:ext cx="5799960" cy="465840"/>
          </a:xfrm>
          <a:prstGeom prst="rect">
            <a:avLst/>
          </a:prstGeom>
          <a:ln>
            <a:noFill/>
          </a:ln>
        </p:spPr>
      </p:pic>
    </p:spTree>
  </p:cSld>
  <p:transition spd="med">
    <p:fade/>
  </p:transition>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457200" y="0"/>
            <a:ext cx="5333400" cy="2666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1f497d"/>
                </a:solidFill>
                <a:uFill>
                  <a:solidFill>
                    <a:srgbClr val="ffffff"/>
                  </a:solidFill>
                </a:uFill>
                <a:latin typeface="Calibri"/>
              </a:rPr>
              <a:t>GO facilitates interoperability of function descriptions across species</a:t>
            </a:r>
            <a:endParaRPr b="0" lang="en-US" sz="1800" spc="-1" strike="noStrike">
              <a:solidFill>
                <a:srgbClr val="000000"/>
              </a:solidFill>
              <a:uFill>
                <a:solidFill>
                  <a:srgbClr val="ffffff"/>
                </a:solidFill>
              </a:uFill>
              <a:latin typeface="Arial"/>
            </a:endParaRPr>
          </a:p>
        </p:txBody>
      </p:sp>
      <p:sp>
        <p:nvSpPr>
          <p:cNvPr id="345" name="CustomShape 2"/>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346" name="CustomShape 3"/>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7F839B2B-B220-4F26-9439-D97B2CA9E078}"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pic>
        <p:nvPicPr>
          <p:cNvPr id="347" name="Picture 5" descr=""/>
          <p:cNvPicPr/>
          <p:nvPr/>
        </p:nvPicPr>
        <p:blipFill>
          <a:blip r:embed="rId1"/>
          <a:stretch/>
        </p:blipFill>
        <p:spPr>
          <a:xfrm>
            <a:off x="5991480" y="239760"/>
            <a:ext cx="2889000" cy="6388920"/>
          </a:xfrm>
          <a:prstGeom prst="rect">
            <a:avLst/>
          </a:prstGeom>
          <a:ln>
            <a:noFill/>
          </a:ln>
        </p:spPr>
      </p:pic>
      <p:pic>
        <p:nvPicPr>
          <p:cNvPr id="348" name="Picture 6" descr=""/>
          <p:cNvPicPr/>
          <p:nvPr/>
        </p:nvPicPr>
        <p:blipFill>
          <a:blip r:embed="rId2"/>
          <a:stretch/>
        </p:blipFill>
        <p:spPr>
          <a:xfrm>
            <a:off x="334800" y="2819520"/>
            <a:ext cx="5455440" cy="2437560"/>
          </a:xfrm>
          <a:prstGeom prst="rect">
            <a:avLst/>
          </a:prstGeom>
          <a:ln>
            <a:noFill/>
          </a:ln>
        </p:spPr>
      </p:pic>
    </p:spTree>
  </p:cSld>
  <p:transition spd="med">
    <p:fade/>
  </p:transition>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1f497d"/>
                </a:solidFill>
                <a:uFill>
                  <a:solidFill>
                    <a:srgbClr val="ffffff"/>
                  </a:solidFill>
                </a:uFill>
                <a:latin typeface="Calibri"/>
              </a:rPr>
              <a:t>Ontologies across scales</a:t>
            </a:r>
            <a:endParaRPr b="0" lang="en-US" sz="1800" spc="-1" strike="noStrike">
              <a:solidFill>
                <a:srgbClr val="000000"/>
              </a:solidFill>
              <a:uFill>
                <a:solidFill>
                  <a:srgbClr val="ffffff"/>
                </a:solidFill>
              </a:uFill>
              <a:latin typeface="Arial"/>
            </a:endParaRPr>
          </a:p>
        </p:txBody>
      </p:sp>
      <p:sp>
        <p:nvSpPr>
          <p:cNvPr id="350" name="CustomShape 2"/>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351" name="CustomShape 3"/>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E3553A34-F936-4B78-BBC0-2FF14E401C29}"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pic>
        <p:nvPicPr>
          <p:cNvPr id="352" name="Picture 4" descr=""/>
          <p:cNvPicPr/>
          <p:nvPr/>
        </p:nvPicPr>
        <p:blipFill>
          <a:blip r:embed="rId1"/>
          <a:stretch/>
        </p:blipFill>
        <p:spPr>
          <a:xfrm>
            <a:off x="861840" y="1066680"/>
            <a:ext cx="7419240" cy="5099400"/>
          </a:xfrm>
          <a:prstGeom prst="rect">
            <a:avLst/>
          </a:prstGeom>
          <a:ln>
            <a:noFill/>
          </a:ln>
        </p:spPr>
      </p:pic>
    </p:spTree>
  </p:cSld>
  <p:transition spd="med">
    <p:fade/>
  </p:transition>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200" spc="-1" strike="noStrike">
                <a:solidFill>
                  <a:srgbClr val="1f497d"/>
                </a:solidFill>
                <a:uFill>
                  <a:solidFill>
                    <a:srgbClr val="ffffff"/>
                  </a:solidFill>
                </a:uFill>
                <a:latin typeface="Helvetica Light"/>
                <a:ea typeface="ＭＳ Ｐゴシック"/>
              </a:rPr>
              <a:t>some disease and phenotype ontologies</a:t>
            </a:r>
            <a:endParaRPr b="0" lang="en-US" sz="1800" spc="-1" strike="noStrike">
              <a:solidFill>
                <a:srgbClr val="000000"/>
              </a:solidFill>
              <a:uFill>
                <a:solidFill>
                  <a:srgbClr val="ffffff"/>
                </a:solidFill>
              </a:uFill>
              <a:latin typeface="Arial"/>
            </a:endParaRPr>
          </a:p>
        </p:txBody>
      </p:sp>
      <p:sp>
        <p:nvSpPr>
          <p:cNvPr id="354" name="CustomShape 2"/>
          <p:cNvSpPr/>
          <p:nvPr/>
        </p:nvSpPr>
        <p:spPr>
          <a:xfrm>
            <a:off x="304920" y="1600200"/>
            <a:ext cx="419040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360"/>
              </a:spcBef>
              <a:buClr>
                <a:srgbClr val="3e3e3e"/>
              </a:buClr>
              <a:buFont typeface="Arial"/>
              <a:buChar char="•"/>
            </a:pPr>
            <a:r>
              <a:rPr b="1" lang="en-US" sz="1800" spc="-1" strike="noStrike">
                <a:solidFill>
                  <a:srgbClr val="3e3e3e"/>
                </a:solidFill>
                <a:uFill>
                  <a:solidFill>
                    <a:srgbClr val="ffffff"/>
                  </a:solidFill>
                </a:uFill>
                <a:latin typeface="Calibri"/>
                <a:ea typeface="ＭＳ Ｐゴシック"/>
              </a:rPr>
              <a:t>Disease Ontology (DO)</a:t>
            </a:r>
            <a:endParaRPr b="0" lang="en-US" sz="1800" spc="-1" strike="noStrike">
              <a:solidFill>
                <a:srgbClr val="000000"/>
              </a:solidFill>
              <a:uFill>
                <a:solidFill>
                  <a:srgbClr val="ffffff"/>
                </a:solidFill>
              </a:uFill>
              <a:latin typeface="Arial"/>
            </a:endParaRPr>
          </a:p>
          <a:p>
            <a:pPr lvl="1" marL="743040" indent="-285120">
              <a:lnSpc>
                <a:spcPct val="100000"/>
              </a:lnSpc>
              <a:spcBef>
                <a:spcPts val="241"/>
              </a:spcBef>
              <a:buClr>
                <a:srgbClr val="3e3e3e"/>
              </a:buClr>
              <a:buFont typeface="Arial"/>
              <a:buChar char="–"/>
            </a:pPr>
            <a:r>
              <a:rPr b="0" lang="en-US" sz="1200" spc="-1" strike="noStrike">
                <a:solidFill>
                  <a:srgbClr val="3e3e3e"/>
                </a:solidFill>
                <a:uFill>
                  <a:solidFill>
                    <a:srgbClr val="ffffff"/>
                  </a:solidFill>
                </a:uFill>
                <a:latin typeface="Calibri"/>
                <a:ea typeface="ＭＳ Ｐゴシック"/>
              </a:rPr>
              <a:t>standardized ontology for human disease</a:t>
            </a:r>
            <a:endParaRPr b="0" lang="en-US" sz="1800" spc="-1" strike="noStrike">
              <a:solidFill>
                <a:srgbClr val="000000"/>
              </a:solidFill>
              <a:uFill>
                <a:solidFill>
                  <a:srgbClr val="ffffff"/>
                </a:solidFill>
              </a:uFill>
              <a:latin typeface="Arial"/>
            </a:endParaRPr>
          </a:p>
          <a:p>
            <a:pPr lvl="1" marL="743040" indent="-285120">
              <a:lnSpc>
                <a:spcPct val="100000"/>
              </a:lnSpc>
              <a:spcBef>
                <a:spcPts val="241"/>
              </a:spcBef>
              <a:buClr>
                <a:srgbClr val="3e3e3e"/>
              </a:buClr>
              <a:buFont typeface="Arial"/>
              <a:buChar char="–"/>
            </a:pPr>
            <a:r>
              <a:rPr b="0" lang="en-US" sz="1200" spc="-1" strike="noStrike">
                <a:solidFill>
                  <a:srgbClr val="3e3e3e"/>
                </a:solidFill>
                <a:uFill>
                  <a:solidFill>
                    <a:srgbClr val="ffffff"/>
                  </a:solidFill>
                </a:uFill>
                <a:latin typeface="Calibri"/>
                <a:ea typeface="ＭＳ Ｐゴシック"/>
              </a:rPr>
              <a:t>Mapped to major terminologies, UMLS, MeSH, ICD10 etc. </a:t>
            </a:r>
            <a:endParaRPr b="0" lang="en-US" sz="1800" spc="-1" strike="noStrike">
              <a:solidFill>
                <a:srgbClr val="000000"/>
              </a:solidFill>
              <a:uFill>
                <a:solidFill>
                  <a:srgbClr val="ffffff"/>
                </a:solidFill>
              </a:uFill>
              <a:latin typeface="Arial"/>
            </a:endParaRPr>
          </a:p>
          <a:p>
            <a:pPr lvl="1" marL="743040" indent="-285120">
              <a:lnSpc>
                <a:spcPct val="100000"/>
              </a:lnSpc>
              <a:spcBef>
                <a:spcPts val="241"/>
              </a:spcBef>
              <a:buClr>
                <a:srgbClr val="3e3e3e"/>
              </a:buClr>
              <a:buFont typeface="Arial"/>
              <a:buChar char="–"/>
            </a:pPr>
            <a:r>
              <a:rPr b="0" lang="en-US" sz="1200" spc="-1" strike="noStrike">
                <a:solidFill>
                  <a:srgbClr val="3e3e3e"/>
                </a:solidFill>
                <a:uFill>
                  <a:solidFill>
                    <a:srgbClr val="ffffff"/>
                  </a:solidFill>
                </a:uFill>
                <a:latin typeface="Calibri"/>
                <a:ea typeface="ＭＳ Ｐゴシック"/>
              </a:rPr>
              <a:t>11,280 classes</a:t>
            </a:r>
            <a:endParaRPr b="0" lang="en-US" sz="1800" spc="-1" strike="noStrike">
              <a:solidFill>
                <a:srgbClr val="000000"/>
              </a:solidFill>
              <a:uFill>
                <a:solidFill>
                  <a:srgbClr val="ffffff"/>
                </a:solidFill>
              </a:uFill>
              <a:latin typeface="Arial"/>
            </a:endParaRPr>
          </a:p>
          <a:p>
            <a:pPr marL="343080" indent="-342360">
              <a:lnSpc>
                <a:spcPct val="100000"/>
              </a:lnSpc>
              <a:spcBef>
                <a:spcPts val="360"/>
              </a:spcBef>
              <a:buClr>
                <a:srgbClr val="3e3e3e"/>
              </a:buClr>
              <a:buFont typeface="Arial"/>
              <a:buChar char="•"/>
            </a:pPr>
            <a:r>
              <a:rPr b="1" lang="en-US" sz="1800" spc="-1" strike="noStrike">
                <a:solidFill>
                  <a:srgbClr val="3e3e3e"/>
                </a:solidFill>
                <a:uFill>
                  <a:solidFill>
                    <a:srgbClr val="ffffff"/>
                  </a:solidFill>
                </a:uFill>
                <a:latin typeface="Calibri"/>
                <a:ea typeface="ＭＳ Ｐゴシック"/>
              </a:rPr>
              <a:t>Human Phenotype Ontology ( HPO )</a:t>
            </a:r>
            <a:endParaRPr b="0" lang="en-US" sz="1800" spc="-1" strike="noStrike">
              <a:solidFill>
                <a:srgbClr val="000000"/>
              </a:solidFill>
              <a:uFill>
                <a:solidFill>
                  <a:srgbClr val="ffffff"/>
                </a:solidFill>
              </a:uFill>
              <a:latin typeface="Arial"/>
            </a:endParaRPr>
          </a:p>
          <a:p>
            <a:pPr lvl="1" marL="743040" indent="-285120">
              <a:lnSpc>
                <a:spcPct val="100000"/>
              </a:lnSpc>
              <a:spcBef>
                <a:spcPts val="241"/>
              </a:spcBef>
              <a:buClr>
                <a:srgbClr val="3e3e3e"/>
              </a:buClr>
              <a:buFont typeface="Arial"/>
              <a:buChar char="–"/>
            </a:pPr>
            <a:r>
              <a:rPr b="0" lang="en-US" sz="1200" spc="-1" strike="noStrike">
                <a:solidFill>
                  <a:srgbClr val="3e3e3e"/>
                </a:solidFill>
                <a:uFill>
                  <a:solidFill>
                    <a:srgbClr val="ffffff"/>
                  </a:solidFill>
                </a:uFill>
                <a:latin typeface="Calibri"/>
                <a:ea typeface="ＭＳ Ｐゴシック"/>
              </a:rPr>
              <a:t>phenotypic features encountered in human hereditary and other disease</a:t>
            </a:r>
            <a:endParaRPr b="0" lang="en-US" sz="1800" spc="-1" strike="noStrike">
              <a:solidFill>
                <a:srgbClr val="000000"/>
              </a:solidFill>
              <a:uFill>
                <a:solidFill>
                  <a:srgbClr val="ffffff"/>
                </a:solidFill>
              </a:uFill>
              <a:latin typeface="Arial"/>
            </a:endParaRPr>
          </a:p>
          <a:p>
            <a:pPr lvl="1" marL="743040" indent="-285120">
              <a:lnSpc>
                <a:spcPct val="100000"/>
              </a:lnSpc>
              <a:spcBef>
                <a:spcPts val="241"/>
              </a:spcBef>
              <a:buClr>
                <a:srgbClr val="3e3e3e"/>
              </a:buClr>
              <a:buFont typeface="Arial"/>
              <a:buChar char="–"/>
            </a:pPr>
            <a:r>
              <a:rPr b="0" lang="en-US" sz="1200" spc="-1" strike="noStrike">
                <a:solidFill>
                  <a:srgbClr val="3e3e3e"/>
                </a:solidFill>
                <a:uFill>
                  <a:solidFill>
                    <a:srgbClr val="ffffff"/>
                  </a:solidFill>
                </a:uFill>
                <a:latin typeface="Calibri"/>
                <a:ea typeface="ＭＳ Ｐゴシック"/>
              </a:rPr>
              <a:t>15,381 classes</a:t>
            </a:r>
            <a:endParaRPr b="0" lang="en-US" sz="1800" spc="-1" strike="noStrike">
              <a:solidFill>
                <a:srgbClr val="000000"/>
              </a:solidFill>
              <a:uFill>
                <a:solidFill>
                  <a:srgbClr val="ffffff"/>
                </a:solidFill>
              </a:uFill>
              <a:latin typeface="Arial"/>
            </a:endParaRPr>
          </a:p>
          <a:p>
            <a:pPr marL="343080" indent="-342360">
              <a:lnSpc>
                <a:spcPct val="100000"/>
              </a:lnSpc>
              <a:spcBef>
                <a:spcPts val="360"/>
              </a:spcBef>
              <a:buClr>
                <a:srgbClr val="3e3e3e"/>
              </a:buClr>
              <a:buFont typeface="Arial"/>
              <a:buChar char="•"/>
            </a:pPr>
            <a:r>
              <a:rPr b="1" lang="en-US" sz="1800" spc="-1" strike="noStrike">
                <a:solidFill>
                  <a:srgbClr val="3e3e3e"/>
                </a:solidFill>
                <a:uFill>
                  <a:solidFill>
                    <a:srgbClr val="ffffff"/>
                  </a:solidFill>
                </a:uFill>
                <a:latin typeface="Calibri"/>
                <a:ea typeface="ＭＳ Ｐゴシック"/>
              </a:rPr>
              <a:t>Mammalian Phenotype Ontology (MP)</a:t>
            </a:r>
            <a:endParaRPr b="0" lang="en-US" sz="1800" spc="-1" strike="noStrike">
              <a:solidFill>
                <a:srgbClr val="000000"/>
              </a:solidFill>
              <a:uFill>
                <a:solidFill>
                  <a:srgbClr val="ffffff"/>
                </a:solidFill>
              </a:uFill>
              <a:latin typeface="Arial"/>
            </a:endParaRPr>
          </a:p>
          <a:p>
            <a:pPr lvl="1" marL="743040" indent="-285120">
              <a:lnSpc>
                <a:spcPct val="100000"/>
              </a:lnSpc>
              <a:spcBef>
                <a:spcPts val="241"/>
              </a:spcBef>
              <a:buClr>
                <a:srgbClr val="3e3e3e"/>
              </a:buClr>
              <a:buFont typeface="Arial"/>
              <a:buChar char="–"/>
            </a:pPr>
            <a:r>
              <a:rPr b="0" lang="en-US" sz="1200" spc="-1" strike="noStrike">
                <a:solidFill>
                  <a:srgbClr val="3e3e3e"/>
                </a:solidFill>
                <a:uFill>
                  <a:solidFill>
                    <a:srgbClr val="ffffff"/>
                  </a:solidFill>
                </a:uFill>
                <a:latin typeface="Calibri"/>
                <a:ea typeface="ＭＳ Ｐゴシック"/>
              </a:rPr>
              <a:t>Phenotypic features encountered in animal models </a:t>
            </a:r>
            <a:endParaRPr b="0" lang="en-US" sz="1800" spc="-1" strike="noStrike">
              <a:solidFill>
                <a:srgbClr val="000000"/>
              </a:solidFill>
              <a:uFill>
                <a:solidFill>
                  <a:srgbClr val="ffffff"/>
                </a:solidFill>
              </a:uFill>
              <a:latin typeface="Arial"/>
            </a:endParaRPr>
          </a:p>
          <a:p>
            <a:pPr lvl="1" marL="743040" indent="-285120">
              <a:lnSpc>
                <a:spcPct val="100000"/>
              </a:lnSpc>
              <a:spcBef>
                <a:spcPts val="241"/>
              </a:spcBef>
              <a:buClr>
                <a:srgbClr val="3e3e3e"/>
              </a:buClr>
              <a:buFont typeface="Arial"/>
              <a:buChar char="–"/>
            </a:pPr>
            <a:r>
              <a:rPr b="0" lang="en-US" sz="1200" spc="-1" strike="noStrike">
                <a:solidFill>
                  <a:srgbClr val="3e3e3e"/>
                </a:solidFill>
                <a:uFill>
                  <a:solidFill>
                    <a:srgbClr val="ffffff"/>
                  </a:solidFill>
                </a:uFill>
                <a:latin typeface="Calibri"/>
                <a:ea typeface="ＭＳ Ｐゴシック"/>
              </a:rPr>
              <a:t>12,805 classes</a:t>
            </a:r>
            <a:endParaRPr b="0" lang="en-US" sz="1800" spc="-1" strike="noStrike">
              <a:solidFill>
                <a:srgbClr val="000000"/>
              </a:solidFill>
              <a:uFill>
                <a:solidFill>
                  <a:srgbClr val="ffffff"/>
                </a:solidFill>
              </a:uFill>
              <a:latin typeface="Arial"/>
            </a:endParaRPr>
          </a:p>
          <a:p>
            <a:pPr marL="343080" indent="-342360">
              <a:lnSpc>
                <a:spcPct val="100000"/>
              </a:lnSpc>
              <a:spcBef>
                <a:spcPts val="360"/>
              </a:spcBef>
              <a:buClr>
                <a:srgbClr val="3e3e3e"/>
              </a:buClr>
              <a:buFont typeface="Arial"/>
              <a:buChar char="•"/>
            </a:pPr>
            <a:r>
              <a:rPr b="1" lang="en-US" sz="1800" spc="-1" strike="noStrike">
                <a:solidFill>
                  <a:srgbClr val="3e3e3e"/>
                </a:solidFill>
                <a:uFill>
                  <a:solidFill>
                    <a:srgbClr val="ffffff"/>
                  </a:solidFill>
                </a:uFill>
                <a:latin typeface="Calibri"/>
                <a:ea typeface="ＭＳ Ｐゴシック"/>
              </a:rPr>
              <a:t>Experimental Factor ontology (EFO)</a:t>
            </a:r>
            <a:endParaRPr b="0" lang="en-US" sz="1800" spc="-1" strike="noStrike">
              <a:solidFill>
                <a:srgbClr val="000000"/>
              </a:solidFill>
              <a:uFill>
                <a:solidFill>
                  <a:srgbClr val="ffffff"/>
                </a:solidFill>
              </a:uFill>
              <a:latin typeface="Arial"/>
            </a:endParaRPr>
          </a:p>
          <a:p>
            <a:pPr lvl="1" marL="743040" indent="-285120">
              <a:lnSpc>
                <a:spcPct val="100000"/>
              </a:lnSpc>
              <a:spcBef>
                <a:spcPts val="241"/>
              </a:spcBef>
              <a:buClr>
                <a:srgbClr val="3e3e3e"/>
              </a:buClr>
              <a:buFont typeface="Arial"/>
              <a:buChar char="–"/>
            </a:pPr>
            <a:r>
              <a:rPr b="0" lang="en-US" sz="1200" spc="-1" strike="noStrike">
                <a:solidFill>
                  <a:srgbClr val="3e3e3e"/>
                </a:solidFill>
                <a:uFill>
                  <a:solidFill>
                    <a:srgbClr val="ffffff"/>
                  </a:solidFill>
                </a:uFill>
                <a:latin typeface="Calibri"/>
                <a:ea typeface="ＭＳ Ｐゴシック"/>
              </a:rPr>
              <a:t>application ontology </a:t>
            </a:r>
            <a:endParaRPr b="0" lang="en-US" sz="1800" spc="-1" strike="noStrike">
              <a:solidFill>
                <a:srgbClr val="000000"/>
              </a:solidFill>
              <a:uFill>
                <a:solidFill>
                  <a:srgbClr val="ffffff"/>
                </a:solidFill>
              </a:uFill>
              <a:latin typeface="Arial"/>
            </a:endParaRPr>
          </a:p>
          <a:p>
            <a:pPr lvl="1" marL="743040" indent="-285120">
              <a:lnSpc>
                <a:spcPct val="100000"/>
              </a:lnSpc>
              <a:spcBef>
                <a:spcPts val="241"/>
              </a:spcBef>
              <a:buClr>
                <a:srgbClr val="3e3e3e"/>
              </a:buClr>
              <a:buFont typeface="Arial"/>
              <a:buChar char="–"/>
            </a:pPr>
            <a:r>
              <a:rPr b="0" lang="en-US" sz="1200" spc="-1" strike="noStrike">
                <a:solidFill>
                  <a:srgbClr val="3e3e3e"/>
                </a:solidFill>
                <a:uFill>
                  <a:solidFill>
                    <a:srgbClr val="ffffff"/>
                  </a:solidFill>
                </a:uFill>
                <a:latin typeface="Calibri"/>
                <a:ea typeface="ＭＳ Ｐゴシック"/>
              </a:rPr>
              <a:t>Imports classes from other phenotype and related ontologies (MIREOT)</a:t>
            </a:r>
            <a:endParaRPr b="0" lang="en-US" sz="1800" spc="-1" strike="noStrike">
              <a:solidFill>
                <a:srgbClr val="000000"/>
              </a:solidFill>
              <a:uFill>
                <a:solidFill>
                  <a:srgbClr val="ffffff"/>
                </a:solidFill>
              </a:uFill>
              <a:latin typeface="Arial"/>
            </a:endParaRPr>
          </a:p>
          <a:p>
            <a:pPr lvl="1" marL="743040" indent="-285120">
              <a:lnSpc>
                <a:spcPct val="100000"/>
              </a:lnSpc>
              <a:spcBef>
                <a:spcPts val="241"/>
              </a:spcBef>
              <a:buClr>
                <a:srgbClr val="3e3e3e"/>
              </a:buClr>
              <a:buFont typeface="Arial"/>
              <a:buChar char="–"/>
            </a:pPr>
            <a:r>
              <a:rPr b="0" lang="en-US" sz="1200" spc="-1" strike="noStrike">
                <a:solidFill>
                  <a:srgbClr val="3e3e3e"/>
                </a:solidFill>
                <a:uFill>
                  <a:solidFill>
                    <a:srgbClr val="ffffff"/>
                  </a:solidFill>
                </a:uFill>
                <a:latin typeface="Calibri"/>
                <a:ea typeface="ＭＳ Ｐゴシック"/>
              </a:rPr>
              <a:t>19,094 classes</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355" name="CustomShape 3"/>
          <p:cNvSpPr/>
          <p:nvPr/>
        </p:nvSpPr>
        <p:spPr>
          <a:xfrm>
            <a:off x="4495680" y="1600200"/>
            <a:ext cx="4190400" cy="4525200"/>
          </a:xfrm>
          <a:prstGeom prst="rect">
            <a:avLst/>
          </a:prstGeom>
          <a:solidFill>
            <a:srgbClr val="ffffff"/>
          </a:solidFill>
          <a:ln>
            <a:noFill/>
          </a:ln>
        </p:spPr>
        <p:style>
          <a:lnRef idx="0"/>
          <a:fillRef idx="0"/>
          <a:effectRef idx="0"/>
          <a:fontRef idx="minor"/>
        </p:style>
        <p:txBody>
          <a:bodyPr lIns="90000" rIns="90000" tIns="45000" bIns="45000"/>
          <a:p>
            <a:pPr marL="343080" indent="-342360">
              <a:lnSpc>
                <a:spcPct val="100000"/>
              </a:lnSpc>
              <a:spcBef>
                <a:spcPts val="281"/>
              </a:spcBef>
              <a:buClr>
                <a:srgbClr val="3e3e3e"/>
              </a:buClr>
              <a:buFont typeface="Arial"/>
              <a:buChar char="•"/>
            </a:pPr>
            <a:r>
              <a:rPr b="1" lang="en-US" sz="1400" spc="-1" strike="noStrike">
                <a:solidFill>
                  <a:srgbClr val="3e3e3e"/>
                </a:solidFill>
                <a:uFill>
                  <a:solidFill>
                    <a:srgbClr val="ffffff"/>
                  </a:solidFill>
                </a:uFill>
                <a:latin typeface="Helvetica Light"/>
                <a:ea typeface="ＭＳ Ｐゴシック"/>
              </a:rPr>
              <a:t>Unified Medical Language System (UMLS)</a:t>
            </a:r>
            <a:endParaRPr b="0" lang="en-US" sz="1800" spc="-1" strike="noStrike">
              <a:solidFill>
                <a:srgbClr val="000000"/>
              </a:solidFill>
              <a:uFill>
                <a:solidFill>
                  <a:srgbClr val="ffffff"/>
                </a:solidFill>
              </a:uFill>
              <a:latin typeface="Arial"/>
            </a:endParaRPr>
          </a:p>
          <a:p>
            <a:pPr lvl="1" marL="743040" indent="-285120">
              <a:lnSpc>
                <a:spcPct val="100000"/>
              </a:lnSpc>
              <a:spcBef>
                <a:spcPts val="241"/>
              </a:spcBef>
              <a:buClr>
                <a:srgbClr val="3e3e3e"/>
              </a:buClr>
              <a:buFont typeface="Arial"/>
              <a:buChar char="–"/>
            </a:pPr>
            <a:r>
              <a:rPr b="0" lang="en-US" sz="1200" spc="-1" strike="noStrike">
                <a:solidFill>
                  <a:srgbClr val="3e3e3e"/>
                </a:solidFill>
                <a:uFill>
                  <a:solidFill>
                    <a:srgbClr val="ffffff"/>
                  </a:solidFill>
                </a:uFill>
                <a:latin typeface="Helvetica Light"/>
                <a:ea typeface="ＭＳ Ｐゴシック"/>
              </a:rPr>
              <a:t>US National Library of Medicine</a:t>
            </a:r>
            <a:endParaRPr b="0" lang="en-US" sz="1800" spc="-1" strike="noStrike">
              <a:solidFill>
                <a:srgbClr val="000000"/>
              </a:solidFill>
              <a:uFill>
                <a:solidFill>
                  <a:srgbClr val="ffffff"/>
                </a:solidFill>
              </a:uFill>
              <a:latin typeface="Arial"/>
            </a:endParaRPr>
          </a:p>
          <a:p>
            <a:pPr lvl="1" marL="743040" indent="-285120">
              <a:lnSpc>
                <a:spcPct val="100000"/>
              </a:lnSpc>
              <a:spcBef>
                <a:spcPts val="241"/>
              </a:spcBef>
              <a:buClr>
                <a:srgbClr val="000000"/>
              </a:buClr>
              <a:buFont typeface="Arial"/>
              <a:buChar char="–"/>
            </a:pPr>
            <a:r>
              <a:rPr b="0" lang="en-US" sz="1200" spc="-1" strike="noStrike">
                <a:solidFill>
                  <a:srgbClr val="000000"/>
                </a:solidFill>
                <a:uFill>
                  <a:solidFill>
                    <a:srgbClr val="ffffff"/>
                  </a:solidFill>
                </a:uFill>
                <a:latin typeface="Calibri"/>
                <a:ea typeface="ＭＳ Ｐゴシック"/>
              </a:rPr>
              <a:t>terminology, classification and coding standards</a:t>
            </a:r>
            <a:endParaRPr b="0" lang="en-US" sz="1800" spc="-1" strike="noStrike">
              <a:solidFill>
                <a:srgbClr val="000000"/>
              </a:solidFill>
              <a:uFill>
                <a:solidFill>
                  <a:srgbClr val="ffffff"/>
                </a:solidFill>
              </a:uFill>
              <a:latin typeface="Arial"/>
            </a:endParaRPr>
          </a:p>
          <a:p>
            <a:pPr lvl="1" marL="743040" indent="-285120">
              <a:lnSpc>
                <a:spcPct val="100000"/>
              </a:lnSpc>
              <a:spcBef>
                <a:spcPts val="241"/>
              </a:spcBef>
              <a:buClr>
                <a:srgbClr val="000000"/>
              </a:buClr>
              <a:buFont typeface="Arial"/>
              <a:buChar char="–"/>
            </a:pPr>
            <a:r>
              <a:rPr b="0" lang="en-US" sz="1200" spc="-1" strike="noStrike">
                <a:solidFill>
                  <a:srgbClr val="000000"/>
                </a:solidFill>
                <a:uFill>
                  <a:solidFill>
                    <a:srgbClr val="ffffff"/>
                  </a:solidFill>
                </a:uFill>
                <a:latin typeface="Calibri"/>
                <a:ea typeface="ＭＳ Ｐゴシック"/>
              </a:rPr>
              <a:t>8M  normalized concepts</a:t>
            </a:r>
            <a:endParaRPr b="0" lang="en-US" sz="1800" spc="-1" strike="noStrike">
              <a:solidFill>
                <a:srgbClr val="000000"/>
              </a:solidFill>
              <a:uFill>
                <a:solidFill>
                  <a:srgbClr val="ffffff"/>
                </a:solidFill>
              </a:uFill>
              <a:latin typeface="Arial"/>
            </a:endParaRPr>
          </a:p>
          <a:p>
            <a:pPr>
              <a:lnSpc>
                <a:spcPct val="100000"/>
              </a:lnSpc>
              <a:spcBef>
                <a:spcPts val="281"/>
              </a:spcBef>
            </a:pPr>
            <a:endParaRPr b="0" lang="en-US" sz="1800" spc="-1" strike="noStrike">
              <a:solidFill>
                <a:srgbClr val="000000"/>
              </a:solidFill>
              <a:uFill>
                <a:solidFill>
                  <a:srgbClr val="ffffff"/>
                </a:solidFill>
              </a:uFill>
              <a:latin typeface="Arial"/>
            </a:endParaRPr>
          </a:p>
          <a:p>
            <a:pPr marL="343080" indent="-342360">
              <a:lnSpc>
                <a:spcPct val="100000"/>
              </a:lnSpc>
              <a:spcBef>
                <a:spcPts val="281"/>
              </a:spcBef>
              <a:buClr>
                <a:srgbClr val="3e3e3e"/>
              </a:buClr>
              <a:buFont typeface="Arial"/>
              <a:buChar char="•"/>
            </a:pPr>
            <a:r>
              <a:rPr b="1" lang="en-US" sz="1400" spc="-1" strike="noStrike">
                <a:solidFill>
                  <a:srgbClr val="3e3e3e"/>
                </a:solidFill>
                <a:uFill>
                  <a:solidFill>
                    <a:srgbClr val="ffffff"/>
                  </a:solidFill>
                </a:uFill>
                <a:latin typeface="Helvetica Light"/>
                <a:ea typeface="ＭＳ Ｐゴシック"/>
              </a:rPr>
              <a:t>SNOMED-CT</a:t>
            </a:r>
            <a:endParaRPr b="0" lang="en-US" sz="1800" spc="-1" strike="noStrike">
              <a:solidFill>
                <a:srgbClr val="000000"/>
              </a:solidFill>
              <a:uFill>
                <a:solidFill>
                  <a:srgbClr val="ffffff"/>
                </a:solidFill>
              </a:uFill>
              <a:latin typeface="Arial"/>
            </a:endParaRPr>
          </a:p>
          <a:p>
            <a:pPr lvl="1" marL="743040" indent="-285120">
              <a:lnSpc>
                <a:spcPct val="100000"/>
              </a:lnSpc>
              <a:spcBef>
                <a:spcPts val="241"/>
              </a:spcBef>
              <a:buClr>
                <a:srgbClr val="3e3e3e"/>
              </a:buClr>
              <a:buFont typeface="Arial"/>
              <a:buChar char="–"/>
            </a:pPr>
            <a:r>
              <a:rPr b="0" lang="en-US" sz="1200" spc="-1" strike="noStrike">
                <a:solidFill>
                  <a:srgbClr val="3e3e3e"/>
                </a:solidFill>
                <a:uFill>
                  <a:solidFill>
                    <a:srgbClr val="ffffff"/>
                  </a:solidFill>
                </a:uFill>
                <a:latin typeface="Helvetica Light"/>
                <a:ea typeface="ＭＳ Ｐゴシック"/>
              </a:rPr>
              <a:t>clinical terminology, diseases, diagnostics and procedures</a:t>
            </a:r>
            <a:endParaRPr b="0" lang="en-US" sz="1800" spc="-1" strike="noStrike">
              <a:solidFill>
                <a:srgbClr val="000000"/>
              </a:solidFill>
              <a:uFill>
                <a:solidFill>
                  <a:srgbClr val="ffffff"/>
                </a:solidFill>
              </a:uFill>
              <a:latin typeface="Arial"/>
            </a:endParaRPr>
          </a:p>
          <a:p>
            <a:pPr lvl="1" marL="743040" indent="-285120">
              <a:lnSpc>
                <a:spcPct val="100000"/>
              </a:lnSpc>
              <a:spcBef>
                <a:spcPts val="241"/>
              </a:spcBef>
              <a:buClr>
                <a:srgbClr val="3e3e3e"/>
              </a:buClr>
              <a:buFont typeface="Arial"/>
              <a:buChar char="–"/>
            </a:pPr>
            <a:r>
              <a:rPr b="0" lang="en-US" sz="1200" spc="-1" strike="noStrike">
                <a:solidFill>
                  <a:srgbClr val="3e3e3e"/>
                </a:solidFill>
                <a:uFill>
                  <a:solidFill>
                    <a:srgbClr val="ffffff"/>
                  </a:solidFill>
                </a:uFill>
                <a:latin typeface="Helvetica Light"/>
                <a:ea typeface="ＭＳ Ｐゴシック"/>
              </a:rPr>
              <a:t>324,129 classes</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marL="343080" indent="-342360">
              <a:lnSpc>
                <a:spcPct val="100000"/>
              </a:lnSpc>
              <a:spcBef>
                <a:spcPts val="281"/>
              </a:spcBef>
              <a:buClr>
                <a:srgbClr val="3e3e3e"/>
              </a:buClr>
              <a:buFont typeface="Arial"/>
              <a:buChar char="•"/>
            </a:pPr>
            <a:r>
              <a:rPr b="1" lang="en-US" sz="1400" spc="-1" strike="noStrike">
                <a:solidFill>
                  <a:srgbClr val="3e3e3e"/>
                </a:solidFill>
                <a:uFill>
                  <a:solidFill>
                    <a:srgbClr val="ffffff"/>
                  </a:solidFill>
                </a:uFill>
                <a:latin typeface="Helvetica Light"/>
                <a:ea typeface="ＭＳ Ｐゴシック"/>
              </a:rPr>
              <a:t>NCI thesaurus</a:t>
            </a:r>
            <a:endParaRPr b="0" lang="en-US" sz="1800" spc="-1" strike="noStrike">
              <a:solidFill>
                <a:srgbClr val="000000"/>
              </a:solidFill>
              <a:uFill>
                <a:solidFill>
                  <a:srgbClr val="ffffff"/>
                </a:solidFill>
              </a:uFill>
              <a:latin typeface="Arial"/>
            </a:endParaRPr>
          </a:p>
          <a:p>
            <a:pPr lvl="1" marL="743040" indent="-285120">
              <a:lnSpc>
                <a:spcPct val="100000"/>
              </a:lnSpc>
              <a:spcBef>
                <a:spcPts val="241"/>
              </a:spcBef>
              <a:buClr>
                <a:srgbClr val="000000"/>
              </a:buClr>
              <a:buFont typeface="Arial"/>
              <a:buChar char="–"/>
            </a:pPr>
            <a:r>
              <a:rPr b="0" lang="en-US" sz="1200" spc="-1" strike="noStrike">
                <a:solidFill>
                  <a:srgbClr val="000000"/>
                </a:solidFill>
                <a:uFill>
                  <a:solidFill>
                    <a:srgbClr val="ffffff"/>
                  </a:solidFill>
                </a:uFill>
                <a:latin typeface="Calibri"/>
                <a:ea typeface="ＭＳ Ｐゴシック"/>
              </a:rPr>
              <a:t>vocabulary for clinical care, translational and basic research, and public information and administrative activities.</a:t>
            </a:r>
            <a:endParaRPr b="0" lang="en-US" sz="1800" spc="-1" strike="noStrike">
              <a:solidFill>
                <a:srgbClr val="000000"/>
              </a:solidFill>
              <a:uFill>
                <a:solidFill>
                  <a:srgbClr val="ffffff"/>
                </a:solidFill>
              </a:uFill>
              <a:latin typeface="Arial"/>
            </a:endParaRPr>
          </a:p>
          <a:p>
            <a:pPr lvl="1" marL="743040" indent="-285120">
              <a:lnSpc>
                <a:spcPct val="100000"/>
              </a:lnSpc>
              <a:spcBef>
                <a:spcPts val="241"/>
              </a:spcBef>
              <a:buClr>
                <a:srgbClr val="3e3e3e"/>
              </a:buClr>
              <a:buFont typeface="Arial"/>
              <a:buChar char="–"/>
            </a:pPr>
            <a:r>
              <a:rPr b="0" lang="en-US" sz="1200" spc="-1" strike="noStrike">
                <a:solidFill>
                  <a:srgbClr val="3e3e3e"/>
                </a:solidFill>
                <a:uFill>
                  <a:solidFill>
                    <a:srgbClr val="ffffff"/>
                  </a:solidFill>
                </a:uFill>
                <a:latin typeface="Helvetica Light"/>
                <a:ea typeface="ＭＳ Ｐゴシック"/>
              </a:rPr>
              <a:t>118,941 classes</a:t>
            </a:r>
            <a:endParaRPr b="0" lang="en-US" sz="1800" spc="-1" strike="noStrike">
              <a:solidFill>
                <a:srgbClr val="000000"/>
              </a:solidFill>
              <a:uFill>
                <a:solidFill>
                  <a:srgbClr val="ffffff"/>
                </a:solidFill>
              </a:uFill>
              <a:latin typeface="Arial"/>
            </a:endParaRPr>
          </a:p>
          <a:p>
            <a:pPr marL="343080" indent="-342360">
              <a:lnSpc>
                <a:spcPct val="100000"/>
              </a:lnSpc>
              <a:spcBef>
                <a:spcPts val="281"/>
              </a:spcBef>
              <a:buClr>
                <a:srgbClr val="3e3e3e"/>
              </a:buClr>
              <a:buFont typeface="Arial"/>
              <a:buChar char="•"/>
            </a:pPr>
            <a:r>
              <a:rPr b="1" lang="en-US" sz="1400" spc="-1" strike="noStrike">
                <a:solidFill>
                  <a:srgbClr val="3e3e3e"/>
                </a:solidFill>
                <a:uFill>
                  <a:solidFill>
                    <a:srgbClr val="ffffff"/>
                  </a:solidFill>
                </a:uFill>
                <a:latin typeface="Helvetica Light"/>
                <a:ea typeface="ＭＳ Ｐゴシック"/>
              </a:rPr>
              <a:t>LOINC</a:t>
            </a:r>
            <a:endParaRPr b="0" lang="en-US" sz="1800" spc="-1" strike="noStrike">
              <a:solidFill>
                <a:srgbClr val="000000"/>
              </a:solidFill>
              <a:uFill>
                <a:solidFill>
                  <a:srgbClr val="ffffff"/>
                </a:solidFill>
              </a:uFill>
              <a:latin typeface="Arial"/>
            </a:endParaRPr>
          </a:p>
          <a:p>
            <a:pPr lvl="1" marL="743040" indent="-285120">
              <a:lnSpc>
                <a:spcPct val="100000"/>
              </a:lnSpc>
              <a:spcBef>
                <a:spcPts val="241"/>
              </a:spcBef>
              <a:buClr>
                <a:srgbClr val="3e3e3e"/>
              </a:buClr>
              <a:buFont typeface="Arial"/>
              <a:buChar char="–"/>
            </a:pPr>
            <a:r>
              <a:rPr b="0" lang="en-US" sz="1200" spc="-1" strike="noStrike">
                <a:solidFill>
                  <a:srgbClr val="3e3e3e"/>
                </a:solidFill>
                <a:uFill>
                  <a:solidFill>
                    <a:srgbClr val="ffffff"/>
                  </a:solidFill>
                </a:uFill>
                <a:latin typeface="Helvetica Light"/>
                <a:ea typeface="ＭＳ Ｐゴシック"/>
              </a:rPr>
              <a:t>labs, vitals signs, clinical documents</a:t>
            </a:r>
            <a:endParaRPr b="0" lang="en-US" sz="1800" spc="-1" strike="noStrike">
              <a:solidFill>
                <a:srgbClr val="000000"/>
              </a:solidFill>
              <a:uFill>
                <a:solidFill>
                  <a:srgbClr val="ffffff"/>
                </a:solidFill>
              </a:uFill>
              <a:latin typeface="Arial"/>
            </a:endParaRPr>
          </a:p>
          <a:p>
            <a:pPr lvl="1" marL="743040" indent="-285120">
              <a:lnSpc>
                <a:spcPct val="100000"/>
              </a:lnSpc>
              <a:spcBef>
                <a:spcPts val="241"/>
              </a:spcBef>
              <a:buClr>
                <a:srgbClr val="3e3e3e"/>
              </a:buClr>
              <a:buFont typeface="Arial"/>
              <a:buChar char="–"/>
            </a:pPr>
            <a:r>
              <a:rPr b="0" lang="en-US" sz="1200" spc="-1" strike="noStrike">
                <a:solidFill>
                  <a:srgbClr val="3e3e3e"/>
                </a:solidFill>
                <a:uFill>
                  <a:solidFill>
                    <a:srgbClr val="ffffff"/>
                  </a:solidFill>
                </a:uFill>
                <a:latin typeface="Helvetica Light"/>
                <a:ea typeface="ＭＳ Ｐゴシック"/>
              </a:rPr>
              <a:t>187,123 classes</a:t>
            </a:r>
            <a:endParaRPr b="0" lang="en-US" sz="1800" spc="-1" strike="noStrike">
              <a:solidFill>
                <a:srgbClr val="000000"/>
              </a:solidFill>
              <a:uFill>
                <a:solidFill>
                  <a:srgbClr val="ffffff"/>
                </a:solidFill>
              </a:uFill>
              <a:latin typeface="Arial"/>
            </a:endParaRPr>
          </a:p>
          <a:p>
            <a:pPr>
              <a:lnSpc>
                <a:spcPct val="100000"/>
              </a:lnSpc>
              <a:spcBef>
                <a:spcPts val="281"/>
              </a:spcBef>
            </a:pPr>
            <a:endParaRPr b="0" lang="en-US" sz="1800" spc="-1" strike="noStrike">
              <a:solidFill>
                <a:srgbClr val="000000"/>
              </a:solidFill>
              <a:uFill>
                <a:solidFill>
                  <a:srgbClr val="ffffff"/>
                </a:solidFill>
              </a:uFill>
              <a:latin typeface="Arial"/>
            </a:endParaRPr>
          </a:p>
          <a:p>
            <a:pPr marL="343080" indent="-342360">
              <a:lnSpc>
                <a:spcPct val="100000"/>
              </a:lnSpc>
              <a:spcBef>
                <a:spcPts val="281"/>
              </a:spcBef>
              <a:buClr>
                <a:srgbClr val="3e3e3e"/>
              </a:buClr>
              <a:buFont typeface="Arial"/>
              <a:buChar char="•"/>
            </a:pPr>
            <a:r>
              <a:rPr b="1" lang="en-US" sz="1400" spc="-1" strike="noStrike">
                <a:solidFill>
                  <a:srgbClr val="3e3e3e"/>
                </a:solidFill>
                <a:uFill>
                  <a:solidFill>
                    <a:srgbClr val="ffffff"/>
                  </a:solidFill>
                </a:uFill>
                <a:latin typeface="Helvetica Light"/>
                <a:ea typeface="ＭＳ Ｐゴシック"/>
              </a:rPr>
              <a:t>ICD-10</a:t>
            </a:r>
            <a:endParaRPr b="0" lang="en-US" sz="1800" spc="-1" strike="noStrike">
              <a:solidFill>
                <a:srgbClr val="000000"/>
              </a:solidFill>
              <a:uFill>
                <a:solidFill>
                  <a:srgbClr val="ffffff"/>
                </a:solidFill>
              </a:uFill>
              <a:latin typeface="Arial"/>
            </a:endParaRPr>
          </a:p>
          <a:p>
            <a:pPr lvl="1" marL="743040" indent="-285120">
              <a:lnSpc>
                <a:spcPct val="100000"/>
              </a:lnSpc>
              <a:spcBef>
                <a:spcPts val="241"/>
              </a:spcBef>
              <a:buClr>
                <a:srgbClr val="3e3e3e"/>
              </a:buClr>
              <a:buFont typeface="Arial"/>
              <a:buChar char="–"/>
            </a:pPr>
            <a:r>
              <a:rPr b="0" lang="en-US" sz="1200" spc="-1" strike="noStrike">
                <a:solidFill>
                  <a:srgbClr val="3e3e3e"/>
                </a:solidFill>
                <a:uFill>
                  <a:solidFill>
                    <a:srgbClr val="ffffff"/>
                  </a:solidFill>
                </a:uFill>
                <a:latin typeface="Helvetica Light"/>
                <a:ea typeface="ＭＳ Ｐゴシック"/>
              </a:rPr>
              <a:t>disease, epidemiology, billing</a:t>
            </a:r>
            <a:endParaRPr b="0" lang="en-US" sz="1800" spc="-1" strike="noStrike">
              <a:solidFill>
                <a:srgbClr val="000000"/>
              </a:solidFill>
              <a:uFill>
                <a:solidFill>
                  <a:srgbClr val="ffffff"/>
                </a:solidFill>
              </a:uFill>
              <a:latin typeface="Arial"/>
            </a:endParaRPr>
          </a:p>
          <a:p>
            <a:pPr lvl="1" marL="743040" indent="-285120">
              <a:lnSpc>
                <a:spcPct val="100000"/>
              </a:lnSpc>
              <a:spcBef>
                <a:spcPts val="241"/>
              </a:spcBef>
              <a:buClr>
                <a:srgbClr val="3e3e3e"/>
              </a:buClr>
              <a:buFont typeface="Arial"/>
              <a:buChar char="–"/>
            </a:pPr>
            <a:r>
              <a:rPr b="0" lang="en-US" sz="1200" spc="-1" strike="noStrike">
                <a:solidFill>
                  <a:srgbClr val="3e3e3e"/>
                </a:solidFill>
                <a:uFill>
                  <a:solidFill>
                    <a:srgbClr val="ffffff"/>
                  </a:solidFill>
                </a:uFill>
                <a:latin typeface="Helvetica Light"/>
                <a:ea typeface="ＭＳ Ｐゴシック"/>
              </a:rPr>
              <a:t>12,450 classes</a:t>
            </a:r>
            <a:endParaRPr b="0" lang="en-US" sz="1800" spc="-1" strike="noStrike">
              <a:solidFill>
                <a:srgbClr val="000000"/>
              </a:solidFill>
              <a:uFill>
                <a:solidFill>
                  <a:srgbClr val="ffffff"/>
                </a:solidFill>
              </a:uFill>
              <a:latin typeface="Arial"/>
            </a:endParaRPr>
          </a:p>
        </p:txBody>
      </p:sp>
      <p:sp>
        <p:nvSpPr>
          <p:cNvPr id="356" name="CustomShape 4"/>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357" name="CustomShape 5"/>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319200C2-AA0B-4358-8733-8D7A80FB8EDB}"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Tree>
  </p:cSld>
  <p:transition spd="med">
    <p:fade/>
  </p:transition>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1f497d"/>
                </a:solidFill>
                <a:uFill>
                  <a:solidFill>
                    <a:srgbClr val="ffffff"/>
                  </a:solidFill>
                </a:uFill>
                <a:latin typeface="Calibri"/>
              </a:rPr>
              <a:t>Where can we get ontologies?</a:t>
            </a:r>
            <a:endParaRPr b="0" lang="en-US" sz="1800" spc="-1" strike="noStrike">
              <a:solidFill>
                <a:srgbClr val="000000"/>
              </a:solidFill>
              <a:uFill>
                <a:solidFill>
                  <a:srgbClr val="ffffff"/>
                </a:solidFill>
              </a:uFill>
              <a:latin typeface="Arial"/>
            </a:endParaRPr>
          </a:p>
        </p:txBody>
      </p:sp>
      <p:sp>
        <p:nvSpPr>
          <p:cNvPr id="359" name="CustomShape 2"/>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360" name="CustomShape 3"/>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BE2E4248-DBD2-4360-AC63-7C2F4D03F79A}"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pic>
        <p:nvPicPr>
          <p:cNvPr id="361" name="Picture 6" descr=""/>
          <p:cNvPicPr/>
          <p:nvPr/>
        </p:nvPicPr>
        <p:blipFill>
          <a:blip r:embed="rId1"/>
          <a:stretch/>
        </p:blipFill>
        <p:spPr>
          <a:xfrm>
            <a:off x="380880" y="2362320"/>
            <a:ext cx="1932840" cy="551880"/>
          </a:xfrm>
          <a:prstGeom prst="rect">
            <a:avLst/>
          </a:prstGeom>
          <a:ln>
            <a:noFill/>
          </a:ln>
        </p:spPr>
      </p:pic>
      <p:pic>
        <p:nvPicPr>
          <p:cNvPr id="362" name="Picture 7" descr=""/>
          <p:cNvPicPr/>
          <p:nvPr/>
        </p:nvPicPr>
        <p:blipFill>
          <a:blip r:embed="rId2"/>
          <a:stretch/>
        </p:blipFill>
        <p:spPr>
          <a:xfrm>
            <a:off x="304920" y="3048120"/>
            <a:ext cx="4266360" cy="2527920"/>
          </a:xfrm>
          <a:prstGeom prst="rect">
            <a:avLst/>
          </a:prstGeom>
          <a:ln>
            <a:noFill/>
          </a:ln>
        </p:spPr>
      </p:pic>
      <p:pic>
        <p:nvPicPr>
          <p:cNvPr id="363" name="Picture 8" descr=""/>
          <p:cNvPicPr/>
          <p:nvPr/>
        </p:nvPicPr>
        <p:blipFill>
          <a:blip r:embed="rId3"/>
          <a:stretch/>
        </p:blipFill>
        <p:spPr>
          <a:xfrm>
            <a:off x="4648320" y="1981080"/>
            <a:ext cx="1085040" cy="904320"/>
          </a:xfrm>
          <a:prstGeom prst="rect">
            <a:avLst/>
          </a:prstGeom>
          <a:ln>
            <a:noFill/>
          </a:ln>
        </p:spPr>
      </p:pic>
      <p:pic>
        <p:nvPicPr>
          <p:cNvPr id="364" name="Picture 9" descr=""/>
          <p:cNvPicPr/>
          <p:nvPr/>
        </p:nvPicPr>
        <p:blipFill>
          <a:blip r:embed="rId4"/>
          <a:stretch/>
        </p:blipFill>
        <p:spPr>
          <a:xfrm>
            <a:off x="5810400" y="2309760"/>
            <a:ext cx="3144960" cy="315000"/>
          </a:xfrm>
          <a:prstGeom prst="rect">
            <a:avLst/>
          </a:prstGeom>
          <a:ln>
            <a:noFill/>
          </a:ln>
        </p:spPr>
      </p:pic>
      <p:pic>
        <p:nvPicPr>
          <p:cNvPr id="365" name="Picture 10" descr=""/>
          <p:cNvPicPr/>
          <p:nvPr/>
        </p:nvPicPr>
        <p:blipFill>
          <a:blip r:embed="rId5"/>
          <a:stretch/>
        </p:blipFill>
        <p:spPr>
          <a:xfrm>
            <a:off x="4572000" y="2914560"/>
            <a:ext cx="4347360" cy="3687480"/>
          </a:xfrm>
          <a:prstGeom prst="rect">
            <a:avLst/>
          </a:prstGeom>
          <a:ln>
            <a:noFill/>
          </a:ln>
        </p:spPr>
      </p:pic>
    </p:spTree>
  </p:cSld>
  <p:transition spd="med">
    <p:fade/>
  </p:transition>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4400" spc="-1" strike="noStrike">
                <a:solidFill>
                  <a:srgbClr val="1f497d"/>
                </a:solidFill>
                <a:uFill>
                  <a:solidFill>
                    <a:srgbClr val="ffffff"/>
                  </a:solidFill>
                </a:uFill>
                <a:latin typeface="Calibri"/>
              </a:rPr>
              <a:t>Outline</a:t>
            </a:r>
            <a:endParaRPr b="0" lang="en-US" sz="1800" spc="-1" strike="noStrike">
              <a:solidFill>
                <a:srgbClr val="000000"/>
              </a:solidFill>
              <a:uFill>
                <a:solidFill>
                  <a:srgbClr val="ffffff"/>
                </a:solidFill>
              </a:uFill>
              <a:latin typeface="Arial"/>
            </a:endParaRPr>
          </a:p>
        </p:txBody>
      </p:sp>
      <p:sp>
        <p:nvSpPr>
          <p:cNvPr id="241"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Introduction: what is an ontology and where can I find them</a:t>
            </a:r>
            <a:endParaRPr b="0" lang="en-US" sz="1800" spc="-1" strike="noStrike">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Annotation: using ontologies for data annotation</a:t>
            </a:r>
            <a:endParaRPr b="0" lang="en-US" sz="1800" spc="-1" strike="noStrike">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Analysis: gaining new insights in data through ontologies</a:t>
            </a:r>
            <a:endParaRPr b="0" lang="en-US" sz="1800" spc="-1" strike="noStrike">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Reasoning: ontologies as formal knowledge bases</a:t>
            </a:r>
            <a:endParaRPr b="0" lang="en-US" sz="1800" spc="-1" strike="noStrike">
              <a:solidFill>
                <a:srgbClr val="000000"/>
              </a:solidFill>
              <a:uFill>
                <a:solidFill>
                  <a:srgbClr val="ffffff"/>
                </a:solidFill>
              </a:uFill>
              <a:latin typeface="Arial"/>
            </a:endParaRPr>
          </a:p>
        </p:txBody>
      </p:sp>
      <p:sp>
        <p:nvSpPr>
          <p:cNvPr id="242" name="CustomShape 3"/>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243" name="CustomShape 4"/>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5113708D-187E-46A3-8C30-D94738062D55}"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Tree>
  </p:cSld>
  <p:transition spd="med">
    <p:fade/>
  </p:transition>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1f497d"/>
                </a:solidFill>
                <a:uFill>
                  <a:solidFill>
                    <a:srgbClr val="ffffff"/>
                  </a:solidFill>
                </a:uFill>
                <a:latin typeface="Calibri"/>
              </a:rPr>
              <a:t>Formalization</a:t>
            </a:r>
            <a:endParaRPr b="0" lang="en-US" sz="1800" spc="-1" strike="noStrike">
              <a:solidFill>
                <a:srgbClr val="000000"/>
              </a:solidFill>
              <a:uFill>
                <a:solidFill>
                  <a:srgbClr val="ffffff"/>
                </a:solidFill>
              </a:uFill>
              <a:latin typeface="Arial"/>
            </a:endParaRPr>
          </a:p>
        </p:txBody>
      </p:sp>
      <p:sp>
        <p:nvSpPr>
          <p:cNvPr id="367"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95000"/>
              </a:lnSpc>
              <a:buClr>
                <a:srgbClr val="000000"/>
              </a:buClr>
              <a:buFont typeface="Arial"/>
              <a:buChar char="•"/>
            </a:pPr>
            <a:r>
              <a:rPr b="0" lang="en-US" sz="3200" spc="-1" strike="noStrike">
                <a:solidFill>
                  <a:srgbClr val="000000"/>
                </a:solidFill>
                <a:uFill>
                  <a:solidFill>
                    <a:srgbClr val="ffffff"/>
                  </a:solidFill>
                </a:uFill>
                <a:latin typeface="Calibri"/>
                <a:ea typeface="AR PL UMing HK"/>
              </a:rPr>
              <a:t>Formalization is the process by which we </a:t>
            </a:r>
            <a:r>
              <a:rPr b="1" lang="en-US" sz="3200" spc="-1" strike="noStrike">
                <a:solidFill>
                  <a:srgbClr val="000000"/>
                </a:solidFill>
                <a:uFill>
                  <a:solidFill>
                    <a:srgbClr val="ffffff"/>
                  </a:solidFill>
                </a:uFill>
                <a:latin typeface="Calibri"/>
                <a:ea typeface="AR PL UMing HK"/>
              </a:rPr>
              <a:t>map a conceptualization into a logical representation.</a:t>
            </a:r>
            <a:endParaRPr b="0" lang="en-US" sz="1800" spc="-1" strike="noStrike">
              <a:solidFill>
                <a:srgbClr val="000000"/>
              </a:solidFill>
              <a:uFill>
                <a:solidFill>
                  <a:srgbClr val="ffffff"/>
                </a:solidFill>
              </a:uFill>
              <a:latin typeface="Arial"/>
            </a:endParaRPr>
          </a:p>
          <a:p>
            <a:pPr marL="343080" indent="-342360">
              <a:lnSpc>
                <a:spcPct val="95000"/>
              </a:lnSpc>
            </a:pPr>
            <a:endParaRPr b="0" lang="en-US" sz="1800" spc="-1" strike="noStrike">
              <a:solidFill>
                <a:srgbClr val="000000"/>
              </a:solidFill>
              <a:uFill>
                <a:solidFill>
                  <a:srgbClr val="ffffff"/>
                </a:solidFill>
              </a:uFill>
              <a:latin typeface="Arial"/>
            </a:endParaRPr>
          </a:p>
          <a:p>
            <a:pPr marL="343080" indent="-342360">
              <a:lnSpc>
                <a:spcPct val="95000"/>
              </a:lnSpc>
              <a:buClr>
                <a:srgbClr val="000000"/>
              </a:buClr>
              <a:buFont typeface="Arial"/>
              <a:buChar char="•"/>
            </a:pPr>
            <a:r>
              <a:rPr b="0" lang="en-US" sz="3200" spc="-1" strike="noStrike">
                <a:solidFill>
                  <a:srgbClr val="000000"/>
                </a:solidFill>
                <a:uFill>
                  <a:solidFill>
                    <a:srgbClr val="ffffff"/>
                  </a:solidFill>
                </a:uFill>
                <a:latin typeface="Calibri"/>
                <a:ea typeface="AR PL UMing HK"/>
              </a:rPr>
              <a:t>We </a:t>
            </a:r>
            <a:r>
              <a:rPr b="0" i="1" lang="en-US" sz="3200" spc="-1" strike="noStrike">
                <a:solidFill>
                  <a:srgbClr val="000000"/>
                </a:solidFill>
                <a:uFill>
                  <a:solidFill>
                    <a:srgbClr val="ffffff"/>
                  </a:solidFill>
                </a:uFill>
                <a:latin typeface="Calibri"/>
                <a:ea typeface="AR PL UMing HK"/>
              </a:rPr>
              <a:t>logically</a:t>
            </a:r>
            <a:r>
              <a:rPr b="0" lang="en-US" sz="3200" spc="-1" strike="noStrike">
                <a:solidFill>
                  <a:srgbClr val="000000"/>
                </a:solidFill>
                <a:uFill>
                  <a:solidFill>
                    <a:srgbClr val="ffffff"/>
                  </a:solidFill>
                </a:uFill>
                <a:latin typeface="Calibri"/>
                <a:ea typeface="AR PL UMing HK"/>
              </a:rPr>
              <a:t> combine the terms to form </a:t>
            </a:r>
            <a:r>
              <a:rPr b="1" lang="en-US" sz="3200" spc="-1" strike="noStrike">
                <a:solidFill>
                  <a:srgbClr val="000000"/>
                </a:solidFill>
                <a:uFill>
                  <a:solidFill>
                    <a:srgbClr val="ffffff"/>
                  </a:solidFill>
                </a:uFill>
                <a:latin typeface="Calibri"/>
                <a:ea typeface="AR PL UMing HK"/>
              </a:rPr>
              <a:t>expressions</a:t>
            </a:r>
            <a:r>
              <a:rPr b="0" lang="en-US" sz="3200" spc="-1" strike="noStrike">
                <a:solidFill>
                  <a:srgbClr val="000000"/>
                </a:solidFill>
                <a:uFill>
                  <a:solidFill>
                    <a:srgbClr val="ffffff"/>
                  </a:solidFill>
                </a:uFill>
                <a:latin typeface="Calibri"/>
                <a:ea typeface="AR PL UMing HK"/>
              </a:rPr>
              <a:t>, which have an </a:t>
            </a:r>
            <a:r>
              <a:rPr b="0" i="1" lang="en-US" sz="3200" spc="-1" strike="noStrike">
                <a:solidFill>
                  <a:srgbClr val="000000"/>
                </a:solidFill>
                <a:uFill>
                  <a:solidFill>
                    <a:srgbClr val="ffffff"/>
                  </a:solidFill>
                </a:uFill>
                <a:latin typeface="Calibri"/>
                <a:ea typeface="AR PL UMing HK"/>
              </a:rPr>
              <a:t>unambiguous</a:t>
            </a:r>
            <a:r>
              <a:rPr b="0" lang="en-US" sz="3200" spc="-1" strike="noStrike">
                <a:solidFill>
                  <a:srgbClr val="000000"/>
                </a:solidFill>
                <a:uFill>
                  <a:solidFill>
                    <a:srgbClr val="ffffff"/>
                  </a:solidFill>
                </a:uFill>
                <a:latin typeface="Calibri"/>
                <a:ea typeface="AR PL UMing HK"/>
              </a:rPr>
              <a:t> interpretation, and hence can be </a:t>
            </a:r>
            <a:r>
              <a:rPr b="1" lang="en-US" sz="3200" spc="-1" strike="noStrike">
                <a:solidFill>
                  <a:srgbClr val="000000"/>
                </a:solidFill>
                <a:uFill>
                  <a:solidFill>
                    <a:srgbClr val="ffffff"/>
                  </a:solidFill>
                </a:uFill>
                <a:latin typeface="Calibri"/>
                <a:ea typeface="AR PL UMing HK"/>
              </a:rPr>
              <a:t>automatically reasoned </a:t>
            </a:r>
            <a:r>
              <a:rPr b="0" lang="en-US" sz="3200" spc="-1" strike="noStrike">
                <a:solidFill>
                  <a:srgbClr val="000000"/>
                </a:solidFill>
                <a:uFill>
                  <a:solidFill>
                    <a:srgbClr val="ffffff"/>
                  </a:solidFill>
                </a:uFill>
                <a:latin typeface="Calibri"/>
                <a:ea typeface="AR PL UMing HK"/>
              </a:rPr>
              <a:t>about.</a:t>
            </a:r>
            <a:endParaRPr b="0" lang="en-US" sz="1800" spc="-1" strike="noStrike">
              <a:solidFill>
                <a:srgbClr val="000000"/>
              </a:solidFill>
              <a:uFill>
                <a:solidFill>
                  <a:srgbClr val="ffffff"/>
                </a:solidFill>
              </a:uFill>
              <a:latin typeface="Arial"/>
            </a:endParaRPr>
          </a:p>
          <a:p>
            <a:pPr>
              <a:lnSpc>
                <a:spcPct val="100000"/>
              </a:lnSpc>
              <a:spcBef>
                <a:spcPts val="641"/>
              </a:spcBef>
            </a:pPr>
            <a:endParaRPr b="0" lang="en-US" sz="1800" spc="-1" strike="noStrike">
              <a:solidFill>
                <a:srgbClr val="000000"/>
              </a:solidFill>
              <a:uFill>
                <a:solidFill>
                  <a:srgbClr val="ffffff"/>
                </a:solidFill>
              </a:uFill>
              <a:latin typeface="Arial"/>
            </a:endParaRPr>
          </a:p>
        </p:txBody>
      </p:sp>
      <p:sp>
        <p:nvSpPr>
          <p:cNvPr id="368" name="CustomShape 3"/>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369" name="CustomShape 4"/>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D2AFECC0-EA94-4524-9A70-C755E6414C17}"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Tree>
  </p:cSld>
  <p:transition spd="med">
    <p:fade/>
  </p:transition>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457200" y="0"/>
            <a:ext cx="8228880" cy="1447200"/>
          </a:xfrm>
          <a:prstGeom prst="rect">
            <a:avLst/>
          </a:prstGeom>
          <a:noFill/>
          <a:ln>
            <a:noFill/>
          </a:ln>
        </p:spPr>
        <p:style>
          <a:lnRef idx="0"/>
          <a:fillRef idx="0"/>
          <a:effectRef idx="0"/>
          <a:fontRef idx="minor"/>
        </p:style>
        <p:txBody>
          <a:bodyPr lIns="90000" rIns="90000" tIns="45000" bIns="45000" anchor="ctr"/>
          <a:p>
            <a:r>
              <a:rPr b="1" lang="en-US" sz="3600" spc="-1" strike="noStrike">
                <a:solidFill>
                  <a:srgbClr val="1f497d"/>
                </a:solidFill>
                <a:uFill>
                  <a:solidFill>
                    <a:srgbClr val="ffffff"/>
                  </a:solidFill>
                </a:uFill>
                <a:latin typeface="Calibri"/>
              </a:rPr>
              <a:t>Logic-Based Ontologies </a:t>
            </a:r>
            <a:endParaRPr b="0" lang="en-US" sz="1800" spc="-1" strike="noStrike">
              <a:solidFill>
                <a:srgbClr val="000000"/>
              </a:solidFill>
              <a:uFill>
                <a:solidFill>
                  <a:srgbClr val="ffffff"/>
                </a:solidFill>
              </a:uFill>
              <a:latin typeface="Arial"/>
            </a:endParaRPr>
          </a:p>
          <a:p>
            <a:pPr algn="ctr">
              <a:lnSpc>
                <a:spcPct val="100000"/>
              </a:lnSpc>
            </a:pPr>
            <a:r>
              <a:rPr b="1" lang="en-US" sz="3600" spc="-1" strike="noStrike">
                <a:solidFill>
                  <a:srgbClr val="1f497d"/>
                </a:solidFill>
                <a:uFill>
                  <a:solidFill>
                    <a:srgbClr val="ffffff"/>
                  </a:solidFill>
                </a:uFill>
                <a:latin typeface="Calibri"/>
              </a:rPr>
              <a:t>Can Be Constructed From </a:t>
            </a:r>
            <a:r>
              <a:rPr b="1" i="1" lang="en-US" sz="3600" spc="-1" strike="noStrike">
                <a:solidFill>
                  <a:srgbClr val="1f497d"/>
                </a:solidFill>
                <a:uFill>
                  <a:solidFill>
                    <a:srgbClr val="ffffff"/>
                  </a:solidFill>
                </a:uFill>
                <a:latin typeface="Calibri"/>
              </a:rPr>
              <a:t>Concept and relation</a:t>
            </a:r>
            <a:r>
              <a:rPr b="1" lang="en-US" sz="3600" spc="-1" strike="noStrike">
                <a:solidFill>
                  <a:srgbClr val="1f497d"/>
                </a:solidFill>
                <a:uFill>
                  <a:solidFill>
                    <a:srgbClr val="ffffff"/>
                  </a:solidFill>
                </a:uFill>
                <a:latin typeface="Calibri"/>
              </a:rPr>
              <a:t> Lego</a:t>
            </a:r>
            <a:endParaRPr b="0" lang="en-US" sz="1800" spc="-1" strike="noStrike">
              <a:solidFill>
                <a:srgbClr val="000000"/>
              </a:solidFill>
              <a:uFill>
                <a:solidFill>
                  <a:srgbClr val="ffffff"/>
                </a:solidFill>
              </a:uFill>
              <a:latin typeface="Arial"/>
            </a:endParaRPr>
          </a:p>
        </p:txBody>
      </p:sp>
      <p:pic>
        <p:nvPicPr>
          <p:cNvPr id="371" name="Picture 4" descr=""/>
          <p:cNvPicPr/>
          <p:nvPr/>
        </p:nvPicPr>
        <p:blipFill>
          <a:blip r:embed="rId1"/>
          <a:srcRect l="0" t="15999" r="0" b="15999"/>
          <a:stretch/>
        </p:blipFill>
        <p:spPr>
          <a:xfrm>
            <a:off x="1752480" y="1676520"/>
            <a:ext cx="5104800" cy="3471120"/>
          </a:xfrm>
          <a:prstGeom prst="rect">
            <a:avLst/>
          </a:prstGeom>
          <a:ln>
            <a:noFill/>
          </a:ln>
        </p:spPr>
      </p:pic>
      <p:sp>
        <p:nvSpPr>
          <p:cNvPr id="372" name="CustomShape 2"/>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373" name="CustomShape 3"/>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2F2533D3-7E98-45C2-8B63-A340B70AC691}"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Tree>
  </p:cSld>
  <p:transition spd="med">
    <p:fade/>
  </p:transition>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r>
              <a:rPr b="1" lang="en-US" sz="3600" spc="-1" strike="noStrike">
                <a:solidFill>
                  <a:srgbClr val="1f497d"/>
                </a:solidFill>
                <a:uFill>
                  <a:solidFill>
                    <a:srgbClr val="ffffff"/>
                  </a:solidFill>
                </a:uFill>
                <a:latin typeface="Calibri"/>
              </a:rPr>
              <a:t>Description logics </a:t>
            </a:r>
            <a:r>
              <a:rPr b="0" lang="en-US" sz="3600" spc="-1" strike="noStrike">
                <a:solidFill>
                  <a:srgbClr val="1f497d"/>
                </a:solidFill>
                <a:uFill>
                  <a:solidFill>
                    <a:srgbClr val="ffffff"/>
                  </a:solidFill>
                </a:uFill>
                <a:latin typeface="Calibri"/>
              </a:rPr>
              <a:t>offer the building blocks </a:t>
            </a:r>
            <a:endParaRPr b="0" lang="en-US" sz="1800" spc="-1" strike="noStrike">
              <a:solidFill>
                <a:srgbClr val="000000"/>
              </a:solidFill>
              <a:uFill>
                <a:solidFill>
                  <a:srgbClr val="ffffff"/>
                </a:solidFill>
              </a:uFill>
              <a:latin typeface="Arial"/>
            </a:endParaRPr>
          </a:p>
          <a:p>
            <a:pPr algn="ctr">
              <a:lnSpc>
                <a:spcPct val="100000"/>
              </a:lnSpc>
            </a:pPr>
            <a:r>
              <a:rPr b="0" lang="en-US" sz="3600" spc="-1" strike="noStrike">
                <a:solidFill>
                  <a:srgbClr val="1f497d"/>
                </a:solidFill>
                <a:uFill>
                  <a:solidFill>
                    <a:srgbClr val="ffffff"/>
                  </a:solidFill>
                </a:uFill>
                <a:latin typeface="Calibri"/>
              </a:rPr>
              <a:t>for constructing </a:t>
            </a:r>
            <a:r>
              <a:rPr b="0" i="1" lang="en-US" sz="3600" spc="-1" strike="noStrike">
                <a:solidFill>
                  <a:srgbClr val="1f497d"/>
                </a:solidFill>
                <a:uFill>
                  <a:solidFill>
                    <a:srgbClr val="ffffff"/>
                  </a:solidFill>
                </a:uFill>
                <a:latin typeface="Calibri"/>
              </a:rPr>
              <a:t>computable</a:t>
            </a:r>
            <a:r>
              <a:rPr b="0" lang="en-US" sz="3600" spc="-1" strike="noStrike">
                <a:solidFill>
                  <a:srgbClr val="1f497d"/>
                </a:solidFill>
                <a:uFill>
                  <a:solidFill>
                    <a:srgbClr val="ffffff"/>
                  </a:solidFill>
                </a:uFill>
                <a:latin typeface="Calibri"/>
              </a:rPr>
              <a:t> ontologies</a:t>
            </a:r>
            <a:endParaRPr b="0" lang="en-US" sz="1800" spc="-1" strike="noStrike">
              <a:solidFill>
                <a:srgbClr val="000000"/>
              </a:solidFill>
              <a:uFill>
                <a:solidFill>
                  <a:srgbClr val="ffffff"/>
                </a:solidFill>
              </a:uFill>
              <a:latin typeface="Arial"/>
            </a:endParaRPr>
          </a:p>
        </p:txBody>
      </p:sp>
      <p:sp>
        <p:nvSpPr>
          <p:cNvPr id="375" name="CustomShape 2"/>
          <p:cNvSpPr/>
          <p:nvPr/>
        </p:nvSpPr>
        <p:spPr>
          <a:xfrm>
            <a:off x="-320040" y="2209680"/>
            <a:ext cx="6110640" cy="2952720"/>
          </a:xfrm>
          <a:prstGeom prst="rect">
            <a:avLst/>
          </a:prstGeom>
          <a:noFill/>
          <a:ln>
            <a:noFill/>
          </a:ln>
        </p:spPr>
        <p:style>
          <a:lnRef idx="0"/>
          <a:fillRef idx="0"/>
          <a:effectRef idx="0"/>
          <a:fontRef idx="minor"/>
        </p:style>
        <p:txBody>
          <a:bodyPr lIns="90000" rIns="90000" tIns="45000" bIns="45000"/>
          <a:p>
            <a:pPr marL="343080" indent="-342360">
              <a:lnSpc>
                <a:spcPct val="80000"/>
              </a:lnSpc>
              <a:spcBef>
                <a:spcPts val="479"/>
              </a:spcBef>
            </a:pPr>
            <a:r>
              <a:rPr b="0" lang="en-US" sz="2400" spc="-1" strike="noStrike">
                <a:solidFill>
                  <a:srgbClr val="000000"/>
                </a:solidFill>
                <a:uFill>
                  <a:solidFill>
                    <a:srgbClr val="ffffff"/>
                  </a:solidFill>
                </a:uFill>
                <a:latin typeface="Calibri"/>
              </a:rPr>
              <a:t>	</a:t>
            </a:r>
            <a:r>
              <a:rPr b="0" lang="en-US" sz="2400" spc="-1" strike="noStrike">
                <a:solidFill>
                  <a:srgbClr val="000000"/>
                </a:solidFill>
                <a:uFill>
                  <a:solidFill>
                    <a:srgbClr val="ffffff"/>
                  </a:solidFill>
                </a:uFill>
                <a:latin typeface="Calibri"/>
              </a:rPr>
              <a:t>‘</a:t>
            </a:r>
            <a:r>
              <a:rPr b="1" lang="en-US" sz="2400" spc="-1" strike="noStrike">
                <a:solidFill>
                  <a:srgbClr val="000000"/>
                </a:solidFill>
                <a:uFill>
                  <a:solidFill>
                    <a:srgbClr val="ffffff"/>
                  </a:solidFill>
                </a:uFill>
                <a:latin typeface="Calibri"/>
              </a:rPr>
              <a:t>transcription factor</a:t>
            </a:r>
            <a:r>
              <a:rPr b="1" i="1" lang="en-US" sz="2400" spc="-1" strike="noStrike">
                <a:solidFill>
                  <a:srgbClr val="000000"/>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a:p>
            <a:pPr marL="343080" indent="-342360">
              <a:lnSpc>
                <a:spcPct val="80000"/>
              </a:lnSpc>
              <a:spcBef>
                <a:spcPts val="479"/>
              </a:spcBef>
            </a:pPr>
            <a:r>
              <a:rPr b="1" i="1" lang="en-US" sz="2400" spc="-1" strike="noStrike">
                <a:solidFill>
                  <a:srgbClr val="000000"/>
                </a:solidFill>
                <a:uFill>
                  <a:solidFill>
                    <a:srgbClr val="ffffff"/>
                  </a:solidFill>
                </a:uFill>
                <a:latin typeface="Calibri"/>
              </a:rPr>
              <a:t>	</a:t>
            </a:r>
            <a:r>
              <a:rPr b="1" i="1" lang="en-US" sz="2400" spc="-1" strike="noStrike">
                <a:solidFill>
                  <a:srgbClr val="000000"/>
                </a:solidFill>
                <a:uFill>
                  <a:solidFill>
                    <a:srgbClr val="ffffff"/>
                  </a:solidFill>
                </a:uFill>
                <a:latin typeface="Calibri"/>
              </a:rPr>
              <a:t>equivalentTo</a:t>
            </a:r>
            <a:endParaRPr b="0" lang="en-US" sz="1800" spc="-1" strike="noStrike">
              <a:solidFill>
                <a:srgbClr val="000000"/>
              </a:solidFill>
              <a:uFill>
                <a:solidFill>
                  <a:srgbClr val="ffffff"/>
                </a:solidFill>
              </a:uFill>
              <a:latin typeface="Arial"/>
            </a:endParaRPr>
          </a:p>
          <a:p>
            <a:pPr marL="343080" indent="-342360">
              <a:lnSpc>
                <a:spcPct val="80000"/>
              </a:lnSpc>
              <a:spcBef>
                <a:spcPts val="479"/>
              </a:spcBef>
            </a:pPr>
            <a:r>
              <a:rPr b="1" i="1" lang="en-US" sz="2400" spc="-1" strike="noStrike">
                <a:solidFill>
                  <a:srgbClr val="000000"/>
                </a:solidFill>
                <a:uFill>
                  <a:solidFill>
                    <a:srgbClr val="ffffff"/>
                  </a:solidFill>
                </a:uFill>
                <a:latin typeface="Calibri"/>
              </a:rPr>
              <a:t>	</a:t>
            </a:r>
            <a:r>
              <a:rPr b="1" i="1" lang="en-US" sz="2400" spc="-1" strike="noStrike">
                <a:solidFill>
                  <a:srgbClr val="000000"/>
                </a:solidFill>
                <a:uFill>
                  <a:solidFill>
                    <a:srgbClr val="ffffff"/>
                  </a:solidFill>
                </a:uFill>
                <a:latin typeface="Calibri"/>
              </a:rPr>
              <a:t>‘</a:t>
            </a:r>
            <a:r>
              <a:rPr b="1" i="1" lang="en-US" sz="2400" spc="-1" strike="noStrike">
                <a:solidFill>
                  <a:srgbClr val="000000"/>
                </a:solidFill>
                <a:uFill>
                  <a:solidFill>
                    <a:srgbClr val="ffffff"/>
                  </a:solidFill>
                </a:uFill>
                <a:latin typeface="Calibri"/>
              </a:rPr>
              <a:t>protein’ </a:t>
            </a:r>
            <a:endParaRPr b="0" lang="en-US" sz="1800" spc="-1" strike="noStrike">
              <a:solidFill>
                <a:srgbClr val="000000"/>
              </a:solidFill>
              <a:uFill>
                <a:solidFill>
                  <a:srgbClr val="ffffff"/>
                </a:solidFill>
              </a:uFill>
              <a:latin typeface="Arial"/>
            </a:endParaRPr>
          </a:p>
          <a:p>
            <a:pPr marL="343080" indent="-342360">
              <a:lnSpc>
                <a:spcPct val="80000"/>
              </a:lnSpc>
              <a:spcBef>
                <a:spcPts val="479"/>
              </a:spcBef>
            </a:pPr>
            <a:r>
              <a:rPr b="1" i="1" lang="en-US" sz="2400" spc="-1" strike="noStrike">
                <a:solidFill>
                  <a:srgbClr val="000000"/>
                </a:solidFill>
                <a:uFill>
                  <a:solidFill>
                    <a:srgbClr val="ffffff"/>
                  </a:solidFill>
                </a:uFill>
                <a:latin typeface="Calibri"/>
              </a:rPr>
              <a:t>        </a:t>
            </a:r>
            <a:r>
              <a:rPr b="0" i="1" lang="en-US" sz="2400" spc="-1" strike="noStrike">
                <a:solidFill>
                  <a:srgbClr val="000000"/>
                </a:solidFill>
                <a:uFill>
                  <a:solidFill>
                    <a:srgbClr val="ffffff"/>
                  </a:solidFill>
                </a:uFill>
                <a:latin typeface="Calibri"/>
              </a:rPr>
              <a:t>that </a:t>
            </a:r>
            <a:r>
              <a:rPr b="1" i="1" lang="en-US" sz="2400" spc="-1" strike="noStrike">
                <a:solidFill>
                  <a:srgbClr val="000000"/>
                </a:solidFill>
                <a:uFill>
                  <a:solidFill>
                    <a:srgbClr val="ffffff"/>
                  </a:solidFill>
                </a:uFill>
                <a:latin typeface="Calibri"/>
              </a:rPr>
              <a:t>‘binds to’ </a:t>
            </a:r>
            <a:r>
              <a:rPr b="0" i="1" lang="en-US" sz="2400" spc="-1" strike="noStrike">
                <a:solidFill>
                  <a:srgbClr val="000000"/>
                </a:solidFill>
                <a:uFill>
                  <a:solidFill>
                    <a:srgbClr val="ffffff"/>
                  </a:solidFill>
                </a:uFill>
                <a:latin typeface="Calibri"/>
              </a:rPr>
              <a:t>some</a:t>
            </a:r>
            <a:r>
              <a:rPr b="1" i="1" lang="en-US" sz="2400" spc="-1" strike="noStrike">
                <a:solidFill>
                  <a:srgbClr val="000000"/>
                </a:solidFill>
                <a:uFill>
                  <a:solidFill>
                    <a:srgbClr val="ffffff"/>
                  </a:solidFill>
                </a:uFill>
                <a:latin typeface="Calibri"/>
              </a:rPr>
              <a:t> DNA</a:t>
            </a:r>
            <a:endParaRPr b="0" lang="en-US" sz="1800" spc="-1" strike="noStrike">
              <a:solidFill>
                <a:srgbClr val="000000"/>
              </a:solidFill>
              <a:uFill>
                <a:solidFill>
                  <a:srgbClr val="ffffff"/>
                </a:solidFill>
              </a:uFill>
              <a:latin typeface="Arial"/>
            </a:endParaRPr>
          </a:p>
          <a:p>
            <a:pPr marL="343080" indent="-342360">
              <a:lnSpc>
                <a:spcPct val="80000"/>
              </a:lnSpc>
              <a:spcBef>
                <a:spcPts val="479"/>
              </a:spcBef>
            </a:pPr>
            <a:r>
              <a:rPr b="0" i="1" lang="en-US" sz="2400" spc="-1" strike="noStrike">
                <a:solidFill>
                  <a:srgbClr val="000000"/>
                </a:solidFill>
                <a:uFill>
                  <a:solidFill>
                    <a:srgbClr val="ffffff"/>
                  </a:solidFill>
                </a:uFill>
                <a:latin typeface="Calibri"/>
              </a:rPr>
              <a:t>        </a:t>
            </a:r>
            <a:r>
              <a:rPr b="0" i="1" lang="en-US" sz="2400" spc="-1" strike="noStrike">
                <a:solidFill>
                  <a:srgbClr val="000000"/>
                </a:solidFill>
                <a:uFill>
                  <a:solidFill>
                    <a:srgbClr val="ffffff"/>
                  </a:solidFill>
                </a:uFill>
                <a:latin typeface="Calibri"/>
              </a:rPr>
              <a:t>and ‘</a:t>
            </a:r>
            <a:r>
              <a:rPr b="1" i="1" lang="en-US" sz="2400" spc="-1" strike="noStrike">
                <a:solidFill>
                  <a:srgbClr val="000000"/>
                </a:solidFill>
                <a:uFill>
                  <a:solidFill>
                    <a:srgbClr val="ffffff"/>
                  </a:solidFill>
                </a:uFill>
                <a:latin typeface="Calibri"/>
              </a:rPr>
              <a:t>regulates’ </a:t>
            </a:r>
            <a:r>
              <a:rPr b="0" i="1" lang="en-US" sz="2400" spc="-1" strike="noStrike">
                <a:solidFill>
                  <a:srgbClr val="000000"/>
                </a:solidFill>
                <a:uFill>
                  <a:solidFill>
                    <a:srgbClr val="ffffff"/>
                  </a:solidFill>
                </a:uFill>
                <a:latin typeface="Calibri"/>
              </a:rPr>
              <a:t>some</a:t>
            </a:r>
            <a:r>
              <a:rPr b="1" i="1" lang="en-US" sz="2400" spc="-1" strike="noStrike">
                <a:solidFill>
                  <a:srgbClr val="000000"/>
                </a:solidFill>
                <a:uFill>
                  <a:solidFill>
                    <a:srgbClr val="ffffff"/>
                  </a:solidFill>
                </a:uFill>
                <a:latin typeface="Calibri"/>
              </a:rPr>
              <a:t> ‘rate of transcription’</a:t>
            </a:r>
            <a:endParaRPr b="0" lang="en-US" sz="1800" spc="-1" strike="noStrike">
              <a:solidFill>
                <a:srgbClr val="000000"/>
              </a:solidFill>
              <a:uFill>
                <a:solidFill>
                  <a:srgbClr val="ffffff"/>
                </a:solidFill>
              </a:uFill>
              <a:latin typeface="Arial"/>
            </a:endParaRPr>
          </a:p>
          <a:p>
            <a:pPr marL="343080" indent="-342360">
              <a:lnSpc>
                <a:spcPct val="80000"/>
              </a:lnSpc>
              <a:spcBef>
                <a:spcPts val="479"/>
              </a:spcBef>
            </a:pPr>
            <a:r>
              <a:rPr b="1" i="1" lang="en-US" sz="2400" spc="-1" strike="noStrike">
                <a:solidFill>
                  <a:srgbClr val="000000"/>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p:txBody>
      </p:sp>
      <p:pic>
        <p:nvPicPr>
          <p:cNvPr id="376" name="Picture 4" descr=""/>
          <p:cNvPicPr/>
          <p:nvPr/>
        </p:nvPicPr>
        <p:blipFill>
          <a:blip r:embed="rId1"/>
          <a:stretch/>
        </p:blipFill>
        <p:spPr>
          <a:xfrm>
            <a:off x="5791320" y="2514600"/>
            <a:ext cx="1713960" cy="1923480"/>
          </a:xfrm>
          <a:prstGeom prst="rect">
            <a:avLst/>
          </a:prstGeom>
          <a:ln>
            <a:noFill/>
          </a:ln>
        </p:spPr>
      </p:pic>
      <p:sp>
        <p:nvSpPr>
          <p:cNvPr id="377" name="CustomShape 3"/>
          <p:cNvSpPr/>
          <p:nvPr/>
        </p:nvSpPr>
        <p:spPr>
          <a:xfrm>
            <a:off x="6858000" y="4343400"/>
            <a:ext cx="2361600" cy="36432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i="1" lang="en-US" sz="1800" spc="-1" strike="noStrike">
                <a:solidFill>
                  <a:srgbClr val="000000"/>
                </a:solidFill>
                <a:uFill>
                  <a:solidFill>
                    <a:srgbClr val="ffffff"/>
                  </a:solidFill>
                </a:uFill>
                <a:latin typeface="Arial"/>
                <a:ea typeface="DejaVu Sans"/>
              </a:rPr>
              <a:t>function ontology</a:t>
            </a:r>
            <a:endParaRPr b="0" lang="en-US" sz="1800" spc="-1" strike="noStrike">
              <a:solidFill>
                <a:srgbClr val="000000"/>
              </a:solidFill>
              <a:uFill>
                <a:solidFill>
                  <a:srgbClr val="ffffff"/>
                </a:solidFill>
              </a:uFill>
              <a:latin typeface="Arial"/>
            </a:endParaRPr>
          </a:p>
        </p:txBody>
      </p:sp>
      <p:sp>
        <p:nvSpPr>
          <p:cNvPr id="378" name="CustomShape 4"/>
          <p:cNvSpPr/>
          <p:nvPr/>
        </p:nvSpPr>
        <p:spPr>
          <a:xfrm>
            <a:off x="5334120" y="2133720"/>
            <a:ext cx="2818800" cy="36432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i="1" lang="en-US" sz="1800" spc="-1" strike="noStrike">
                <a:solidFill>
                  <a:srgbClr val="000000"/>
                </a:solidFill>
                <a:uFill>
                  <a:solidFill>
                    <a:srgbClr val="ffffff"/>
                  </a:solidFill>
                </a:uFill>
                <a:latin typeface="Arial"/>
                <a:ea typeface="DejaVu Sans"/>
              </a:rPr>
              <a:t>molecule ontology</a:t>
            </a:r>
            <a:endParaRPr b="0" lang="en-US" sz="1800" spc="-1" strike="noStrike">
              <a:solidFill>
                <a:srgbClr val="000000"/>
              </a:solidFill>
              <a:uFill>
                <a:solidFill>
                  <a:srgbClr val="ffffff"/>
                </a:solidFill>
              </a:uFill>
              <a:latin typeface="Arial"/>
            </a:endParaRPr>
          </a:p>
        </p:txBody>
      </p:sp>
      <p:sp>
        <p:nvSpPr>
          <p:cNvPr id="379" name="CustomShape 5"/>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380" name="CustomShape 6"/>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7835A785-EAD1-43A1-AEF5-BE35E3073079}"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Tree>
  </p:cSld>
  <p:transition spd="med">
    <p:fade/>
  </p:transition>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1" name="Picture 1" descr=""/>
          <p:cNvPicPr/>
          <p:nvPr/>
        </p:nvPicPr>
        <p:blipFill>
          <a:blip r:embed="rId1"/>
          <a:srcRect l="0" t="0" r="0" b="1546"/>
          <a:stretch/>
        </p:blipFill>
        <p:spPr>
          <a:xfrm>
            <a:off x="1800" y="0"/>
            <a:ext cx="9140040" cy="6857280"/>
          </a:xfrm>
          <a:prstGeom prst="rect">
            <a:avLst/>
          </a:prstGeom>
          <a:ln>
            <a:noFill/>
          </a:ln>
        </p:spPr>
      </p:pic>
      <p:sp>
        <p:nvSpPr>
          <p:cNvPr id="382" name="CustomShape 1"/>
          <p:cNvSpPr/>
          <p:nvPr/>
        </p:nvSpPr>
        <p:spPr>
          <a:xfrm>
            <a:off x="77400" y="0"/>
            <a:ext cx="8899920" cy="694800"/>
          </a:xfrm>
          <a:prstGeom prst="rect">
            <a:avLst/>
          </a:prstGeom>
          <a:noFill/>
          <a:ln>
            <a:noFill/>
          </a:ln>
          <a:effectLst>
            <a:outerShdw dir="2700000" dist="37674">
              <a:srgbClr val="000000">
                <a:alpha val="43000"/>
              </a:srgbClr>
            </a:outerShdw>
          </a:effectLst>
        </p:spPr>
        <p:style>
          <a:lnRef idx="0"/>
          <a:fillRef idx="0"/>
          <a:effectRef idx="0"/>
          <a:fontRef idx="minor"/>
        </p:style>
        <p:txBody>
          <a:bodyPr lIns="91080" rIns="91080" tIns="45000" bIns="45000"/>
          <a:p>
            <a:pPr>
              <a:lnSpc>
                <a:spcPct val="100000"/>
              </a:lnSpc>
            </a:pPr>
            <a:r>
              <a:rPr b="1" lang="en-US" sz="3959" spc="-1" strike="noStrike">
                <a:solidFill>
                  <a:srgbClr val="1f497d"/>
                </a:solidFill>
                <a:uFill>
                  <a:solidFill>
                    <a:srgbClr val="ffffff"/>
                  </a:solidFill>
                </a:uFill>
                <a:latin typeface="Times New Roman"/>
                <a:ea typeface="DejaVu Sans"/>
              </a:rPr>
              <a:t>Have you heard of OWL?</a:t>
            </a:r>
            <a:endParaRPr b="0" lang="en-US" sz="1800" spc="-1" strike="noStrike">
              <a:solidFill>
                <a:srgbClr val="000000"/>
              </a:solidFill>
              <a:uFill>
                <a:solidFill>
                  <a:srgbClr val="ffffff"/>
                </a:solidFill>
              </a:uFill>
              <a:latin typeface="Arial"/>
            </a:endParaRPr>
          </a:p>
        </p:txBody>
      </p:sp>
      <p:sp>
        <p:nvSpPr>
          <p:cNvPr id="383" name="CustomShape 2"/>
          <p:cNvSpPr/>
          <p:nvPr/>
        </p:nvSpPr>
        <p:spPr>
          <a:xfrm rot="1233000">
            <a:off x="5522040" y="2290680"/>
            <a:ext cx="759240" cy="1456200"/>
          </a:xfrm>
          <a:prstGeom prst="rect">
            <a:avLst/>
          </a:prstGeom>
          <a:solidFill>
            <a:srgbClr val="bfbfbf"/>
          </a:solidFill>
          <a:ln w="25560">
            <a:noFill/>
          </a:ln>
        </p:spPr>
        <p:style>
          <a:lnRef idx="0"/>
          <a:fillRef idx="0"/>
          <a:effectRef idx="0"/>
          <a:fontRef idx="minor"/>
        </p:style>
      </p:sp>
      <p:sp>
        <p:nvSpPr>
          <p:cNvPr id="384" name="CustomShape 3"/>
          <p:cNvSpPr/>
          <p:nvPr/>
        </p:nvSpPr>
        <p:spPr>
          <a:xfrm rot="883800">
            <a:off x="5892120" y="2366280"/>
            <a:ext cx="817920" cy="877680"/>
          </a:xfrm>
          <a:prstGeom prst="rect">
            <a:avLst/>
          </a:prstGeom>
          <a:solidFill>
            <a:srgbClr val="bfbfbf"/>
          </a:solidFill>
          <a:ln w="25560">
            <a:noFill/>
          </a:ln>
        </p:spPr>
        <p:style>
          <a:lnRef idx="0"/>
          <a:fillRef idx="0"/>
          <a:effectRef idx="0"/>
          <a:fontRef idx="minor"/>
        </p:style>
      </p:sp>
      <p:pic>
        <p:nvPicPr>
          <p:cNvPr id="385" name="Picture 2" descr=""/>
          <p:cNvPicPr/>
          <p:nvPr/>
        </p:nvPicPr>
        <p:blipFill>
          <a:blip r:embed="rId2"/>
          <a:stretch/>
        </p:blipFill>
        <p:spPr>
          <a:xfrm rot="1010400">
            <a:off x="5692680" y="2377440"/>
            <a:ext cx="739080" cy="1184760"/>
          </a:xfrm>
          <a:prstGeom prst="rect">
            <a:avLst/>
          </a:prstGeom>
          <a:ln>
            <a:noFill/>
          </a:ln>
        </p:spPr>
      </p:pic>
      <p:sp>
        <p:nvSpPr>
          <p:cNvPr id="386" name="CustomShape 4"/>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387" name="CustomShape 5"/>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67C4A628-ECBD-4ACD-8440-FC7FC3474F32}"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Tree>
  </p:cSld>
  <p:transition spd="med">
    <p:fade/>
  </p:transition>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8" name="Picture 1" descr=""/>
          <p:cNvPicPr/>
          <p:nvPr/>
        </p:nvPicPr>
        <p:blipFill>
          <a:blip r:embed="rId1"/>
          <a:stretch/>
        </p:blipFill>
        <p:spPr>
          <a:xfrm>
            <a:off x="2628720" y="1772640"/>
            <a:ext cx="3777480" cy="2979000"/>
          </a:xfrm>
          <a:prstGeom prst="rect">
            <a:avLst/>
          </a:prstGeom>
          <a:ln>
            <a:noFill/>
          </a:ln>
        </p:spPr>
      </p:pic>
      <p:sp>
        <p:nvSpPr>
          <p:cNvPr id="389" name="CustomShape 1"/>
          <p:cNvSpPr/>
          <p:nvPr/>
        </p:nvSpPr>
        <p:spPr>
          <a:xfrm>
            <a:off x="787320" y="357120"/>
            <a:ext cx="7570080" cy="1188000"/>
          </a:xfrm>
          <a:prstGeom prst="rect">
            <a:avLst/>
          </a:prstGeom>
          <a:noFill/>
          <a:ln>
            <a:noFill/>
          </a:ln>
        </p:spPr>
        <p:style>
          <a:lnRef idx="0"/>
          <a:fillRef idx="0"/>
          <a:effectRef idx="0"/>
          <a:fontRef idx="minor"/>
        </p:style>
        <p:txBody>
          <a:bodyPr lIns="91080" rIns="91080" tIns="45360" bIns="45360"/>
          <a:p>
            <a:pPr algn="ctr">
              <a:lnSpc>
                <a:spcPct val="100000"/>
              </a:lnSpc>
            </a:pPr>
            <a:r>
              <a:rPr b="1" lang="en-US" sz="3600" spc="-1" strike="noStrike">
                <a:solidFill>
                  <a:srgbClr val="1f497d"/>
                </a:solidFill>
                <a:uFill>
                  <a:solidFill>
                    <a:srgbClr val="ffffff"/>
                  </a:solidFill>
                </a:uFill>
                <a:latin typeface="Times New Roman"/>
                <a:ea typeface="AR PL UMing HK"/>
              </a:rPr>
              <a:t>The Web Ontology Language (OWL) Has Explicit Semantics</a:t>
            </a:r>
            <a:endParaRPr b="0" lang="en-US" sz="1800" spc="-1" strike="noStrike">
              <a:solidFill>
                <a:srgbClr val="000000"/>
              </a:solidFill>
              <a:uFill>
                <a:solidFill>
                  <a:srgbClr val="ffffff"/>
                </a:solidFill>
              </a:uFill>
              <a:latin typeface="Arial"/>
            </a:endParaRPr>
          </a:p>
        </p:txBody>
      </p:sp>
      <p:sp>
        <p:nvSpPr>
          <p:cNvPr id="390" name="CustomShape 2"/>
          <p:cNvSpPr/>
          <p:nvPr/>
        </p:nvSpPr>
        <p:spPr>
          <a:xfrm>
            <a:off x="287280" y="5356800"/>
            <a:ext cx="8498520" cy="1077840"/>
          </a:xfrm>
          <a:prstGeom prst="rect">
            <a:avLst/>
          </a:prstGeom>
          <a:noFill/>
          <a:ln>
            <a:noFill/>
          </a:ln>
        </p:spPr>
        <p:style>
          <a:lnRef idx="0"/>
          <a:fillRef idx="0"/>
          <a:effectRef idx="0"/>
          <a:fontRef idx="minor"/>
        </p:style>
        <p:txBody>
          <a:bodyPr lIns="91080" rIns="91080" tIns="45360" bIns="45360"/>
          <a:p>
            <a:pPr algn="ctr">
              <a:lnSpc>
                <a:spcPct val="100000"/>
              </a:lnSpc>
            </a:pPr>
            <a:r>
              <a:rPr b="1" lang="en-US" sz="3240" spc="-1" strike="noStrike">
                <a:solidFill>
                  <a:srgbClr val="1f497d"/>
                </a:solidFill>
                <a:uFill>
                  <a:solidFill>
                    <a:srgbClr val="ffffff"/>
                  </a:solidFill>
                </a:uFill>
                <a:latin typeface="Times New Roman"/>
                <a:ea typeface="AR PL UMing HK"/>
              </a:rPr>
              <a:t>It can be used to capture knowledge in a machine understandable way</a:t>
            </a:r>
            <a:endParaRPr b="0" lang="en-US" sz="1800" spc="-1" strike="noStrike">
              <a:solidFill>
                <a:srgbClr val="000000"/>
              </a:solidFill>
              <a:uFill>
                <a:solidFill>
                  <a:srgbClr val="ffffff"/>
                </a:solidFill>
              </a:uFill>
              <a:latin typeface="Arial"/>
            </a:endParaRPr>
          </a:p>
        </p:txBody>
      </p:sp>
      <p:sp>
        <p:nvSpPr>
          <p:cNvPr id="391" name="CustomShape 3"/>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392" name="CustomShape 4"/>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E93A53C6-71AF-4886-A69B-6A755C931DD6}"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Tree>
  </p:cSld>
  <p:transition spd="med">
    <p:fade/>
  </p:transition>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295920" y="211320"/>
            <a:ext cx="8487000" cy="1143360"/>
          </a:xfrm>
          <a:prstGeom prst="rect">
            <a:avLst/>
          </a:prstGeom>
          <a:noFill/>
          <a:ln>
            <a:noFill/>
          </a:ln>
        </p:spPr>
        <p:style>
          <a:lnRef idx="0"/>
          <a:fillRef idx="0"/>
          <a:effectRef idx="0"/>
          <a:fontRef idx="minor"/>
        </p:style>
        <p:txBody>
          <a:bodyPr lIns="0" rIns="0" tIns="0" bIns="0"/>
          <a:p>
            <a:pPr>
              <a:lnSpc>
                <a:spcPct val="95000"/>
              </a:lnSpc>
            </a:pPr>
            <a:r>
              <a:rPr b="1" lang="en-US" sz="3240" spc="-1" strike="noStrike">
                <a:solidFill>
                  <a:srgbClr val="1f497d"/>
                </a:solidFill>
                <a:uFill>
                  <a:solidFill>
                    <a:srgbClr val="ffffff"/>
                  </a:solidFill>
                </a:uFill>
                <a:latin typeface="Calibri"/>
                <a:ea typeface="AR PL UMing HK"/>
              </a:rPr>
              <a:t>OWL specifies a vocabulary and grammar to express more precisely what you mean</a:t>
            </a:r>
            <a:endParaRPr b="0" lang="en-US" sz="1800" spc="-1" strike="noStrike">
              <a:solidFill>
                <a:srgbClr val="000000"/>
              </a:solidFill>
              <a:uFill>
                <a:solidFill>
                  <a:srgbClr val="ffffff"/>
                </a:solidFill>
              </a:uFill>
              <a:latin typeface="Arial"/>
            </a:endParaRPr>
          </a:p>
        </p:txBody>
      </p:sp>
      <p:sp>
        <p:nvSpPr>
          <p:cNvPr id="394" name="CustomShape 2"/>
          <p:cNvSpPr/>
          <p:nvPr/>
        </p:nvSpPr>
        <p:spPr>
          <a:xfrm>
            <a:off x="295920" y="1705680"/>
            <a:ext cx="8422920" cy="4674600"/>
          </a:xfrm>
          <a:prstGeom prst="rect">
            <a:avLst/>
          </a:prstGeom>
          <a:noFill/>
          <a:ln>
            <a:noFill/>
          </a:ln>
        </p:spPr>
        <p:style>
          <a:lnRef idx="0"/>
          <a:fillRef idx="0"/>
          <a:effectRef idx="0"/>
          <a:fontRef idx="minor"/>
        </p:style>
        <p:txBody>
          <a:bodyPr lIns="0" rIns="0" tIns="0" bIns="0"/>
          <a:p>
            <a:pPr marL="114120">
              <a:lnSpc>
                <a:spcPct val="95000"/>
              </a:lnSpc>
            </a:pPr>
            <a:r>
              <a:rPr b="1" lang="en-US" sz="2160" spc="-1" strike="noStrike">
                <a:solidFill>
                  <a:srgbClr val="000000"/>
                </a:solidFill>
                <a:uFill>
                  <a:solidFill>
                    <a:srgbClr val="ffffff"/>
                  </a:solidFill>
                </a:uFill>
                <a:latin typeface="Calibri"/>
                <a:ea typeface="AR PL UMing HK"/>
              </a:rPr>
              <a:t>Enhanced vocabulary (strong axioms) </a:t>
            </a:r>
            <a:r>
              <a:rPr b="0" lang="en-US" sz="2160" spc="-1" strike="noStrike">
                <a:solidFill>
                  <a:srgbClr val="000000"/>
                </a:solidFill>
                <a:uFill>
                  <a:solidFill>
                    <a:srgbClr val="ffffff"/>
                  </a:solidFill>
                </a:uFill>
                <a:latin typeface="Calibri"/>
                <a:ea typeface="AR PL UMing HK"/>
              </a:rPr>
              <a:t>to express knowledge relating to classes, properties, individuals and data values</a:t>
            </a:r>
            <a:endParaRPr b="0" lang="en-US" sz="1800" spc="-1" strike="noStrike">
              <a:solidFill>
                <a:srgbClr val="000000"/>
              </a:solidFill>
              <a:uFill>
                <a:solidFill>
                  <a:srgbClr val="ffffff"/>
                </a:solidFill>
              </a:uFill>
              <a:latin typeface="Arial"/>
            </a:endParaRPr>
          </a:p>
          <a:p>
            <a:pPr marL="114120">
              <a:lnSpc>
                <a:spcPct val="95000"/>
              </a:lnSpc>
            </a:pPr>
            <a:endParaRPr b="0" lang="en-US" sz="1800" spc="-1" strike="noStrike">
              <a:solidFill>
                <a:srgbClr val="000000"/>
              </a:solidFill>
              <a:uFill>
                <a:solidFill>
                  <a:srgbClr val="ffffff"/>
                </a:solidFill>
              </a:uFill>
              <a:latin typeface="Arial"/>
            </a:endParaRPr>
          </a:p>
          <a:p>
            <a:pPr lvl="2" marL="849240" indent="-281880">
              <a:lnSpc>
                <a:spcPct val="95000"/>
              </a:lnSpc>
              <a:buClr>
                <a:srgbClr val="000000"/>
              </a:buClr>
              <a:buSzPct val="80000"/>
              <a:buFont typeface="Courier New"/>
              <a:buChar char="o"/>
            </a:pPr>
            <a:r>
              <a:rPr b="1" lang="en-US" sz="2160" spc="-1" strike="noStrike">
                <a:solidFill>
                  <a:srgbClr val="000000"/>
                </a:solidFill>
                <a:uFill>
                  <a:solidFill>
                    <a:srgbClr val="ffffff"/>
                  </a:solidFill>
                </a:uFill>
                <a:latin typeface="Calibri"/>
                <a:ea typeface="AR PL UMing HK"/>
              </a:rPr>
              <a:t>Subclass, Equivalence</a:t>
            </a:r>
            <a:endParaRPr b="0" lang="en-US" sz="1800" spc="-1" strike="noStrike">
              <a:solidFill>
                <a:srgbClr val="000000"/>
              </a:solidFill>
              <a:uFill>
                <a:solidFill>
                  <a:srgbClr val="ffffff"/>
                </a:solidFill>
              </a:uFill>
              <a:latin typeface="Arial"/>
            </a:endParaRPr>
          </a:p>
          <a:p>
            <a:pPr lvl="2" marL="849240" indent="-281880">
              <a:lnSpc>
                <a:spcPct val="95000"/>
              </a:lnSpc>
              <a:buClr>
                <a:srgbClr val="000000"/>
              </a:buClr>
              <a:buSzPct val="80000"/>
              <a:buFont typeface="Courier New"/>
              <a:buChar char="o"/>
            </a:pPr>
            <a:r>
              <a:rPr b="1" lang="en-US" sz="2160" spc="-1" strike="noStrike">
                <a:solidFill>
                  <a:srgbClr val="000000"/>
                </a:solidFill>
                <a:uFill>
                  <a:solidFill>
                    <a:srgbClr val="ffffff"/>
                  </a:solidFill>
                </a:uFill>
                <a:latin typeface="Calibri"/>
                <a:ea typeface="AR PL UMing HK"/>
              </a:rPr>
              <a:t>Disjointness (disjointWith (classes), differentFrom (instances))</a:t>
            </a:r>
            <a:endParaRPr b="0" lang="en-US" sz="1800" spc="-1" strike="noStrike">
              <a:solidFill>
                <a:srgbClr val="000000"/>
              </a:solidFill>
              <a:uFill>
                <a:solidFill>
                  <a:srgbClr val="ffffff"/>
                </a:solidFill>
              </a:uFill>
              <a:latin typeface="Arial"/>
            </a:endParaRPr>
          </a:p>
          <a:p>
            <a:pPr lvl="2" marL="849240" indent="-281880">
              <a:lnSpc>
                <a:spcPct val="95000"/>
              </a:lnSpc>
              <a:buClr>
                <a:srgbClr val="000000"/>
              </a:buClr>
              <a:buSzPct val="80000"/>
              <a:buFont typeface="Courier New"/>
              <a:buChar char="o"/>
            </a:pPr>
            <a:r>
              <a:rPr b="1" lang="en-US" sz="2160" spc="-1" strike="noStrike">
                <a:solidFill>
                  <a:srgbClr val="000000"/>
                </a:solidFill>
                <a:uFill>
                  <a:solidFill>
                    <a:srgbClr val="ffffff"/>
                  </a:solidFill>
                </a:uFill>
                <a:latin typeface="Calibri"/>
                <a:ea typeface="AR PL UMing HK"/>
              </a:rPr>
              <a:t>Quantification (some, only, 0-&gt;n)</a:t>
            </a:r>
            <a:r>
              <a:rPr b="0" lang="en-US" sz="2160" spc="-1" strike="noStrike">
                <a:solidFill>
                  <a:srgbClr val="000000"/>
                </a:solidFill>
                <a:uFill>
                  <a:solidFill>
                    <a:srgbClr val="ffffff"/>
                  </a:solidFill>
                </a:uFill>
                <a:latin typeface="Calibri"/>
                <a:ea typeface="AR PL UMing HK"/>
              </a:rPr>
              <a:t> </a:t>
            </a:r>
            <a:endParaRPr b="0" lang="en-US" sz="1800" spc="-1" strike="noStrike">
              <a:solidFill>
                <a:srgbClr val="000000"/>
              </a:solidFill>
              <a:uFill>
                <a:solidFill>
                  <a:srgbClr val="ffffff"/>
                </a:solidFill>
              </a:uFill>
              <a:latin typeface="Arial"/>
            </a:endParaRPr>
          </a:p>
          <a:p>
            <a:pPr lvl="3" marL="1439280" indent="-204840">
              <a:lnSpc>
                <a:spcPct val="95000"/>
              </a:lnSpc>
              <a:buClr>
                <a:srgbClr val="000000"/>
              </a:buClr>
              <a:buSzPct val="80000"/>
              <a:buFont typeface="Courier New"/>
              <a:buChar char="o"/>
            </a:pPr>
            <a:r>
              <a:rPr b="0" lang="en-US" sz="2160" spc="-1" strike="noStrike">
                <a:solidFill>
                  <a:srgbClr val="000000"/>
                </a:solidFill>
                <a:uFill>
                  <a:solidFill>
                    <a:srgbClr val="ffffff"/>
                  </a:solidFill>
                </a:uFill>
                <a:latin typeface="Calibri"/>
                <a:ea typeface="AR PL UMing HK"/>
              </a:rPr>
              <a:t> </a:t>
            </a:r>
            <a:r>
              <a:rPr b="0" lang="en-US" sz="2160" spc="-1" strike="noStrike">
                <a:solidFill>
                  <a:srgbClr val="000000"/>
                </a:solidFill>
                <a:uFill>
                  <a:solidFill>
                    <a:srgbClr val="ffffff"/>
                  </a:solidFill>
                </a:uFill>
                <a:latin typeface="Calibri"/>
                <a:ea typeface="AR PL UMing HK"/>
              </a:rPr>
              <a:t>existential, universal, cardinality restriction</a:t>
            </a:r>
            <a:endParaRPr b="0" lang="en-US" sz="1800" spc="-1" strike="noStrike">
              <a:solidFill>
                <a:srgbClr val="000000"/>
              </a:solidFill>
              <a:uFill>
                <a:solidFill>
                  <a:srgbClr val="ffffff"/>
                </a:solidFill>
              </a:uFill>
              <a:latin typeface="Arial"/>
            </a:endParaRPr>
          </a:p>
          <a:p>
            <a:pPr lvl="2" marL="849240" indent="-281880">
              <a:lnSpc>
                <a:spcPct val="95000"/>
              </a:lnSpc>
              <a:buClr>
                <a:srgbClr val="000000"/>
              </a:buClr>
              <a:buSzPct val="80000"/>
              <a:buFont typeface="Courier New"/>
              <a:buChar char="o"/>
            </a:pPr>
            <a:r>
              <a:rPr b="1" lang="en-US" sz="2160" spc="-1" strike="noStrike">
                <a:solidFill>
                  <a:srgbClr val="000000"/>
                </a:solidFill>
                <a:uFill>
                  <a:solidFill>
                    <a:srgbClr val="ffffff"/>
                  </a:solidFill>
                </a:uFill>
                <a:latin typeface="Calibri"/>
                <a:ea typeface="AR PL UMing HK"/>
              </a:rPr>
              <a:t>Negation (not)</a:t>
            </a:r>
            <a:endParaRPr b="0" lang="en-US" sz="1800" spc="-1" strike="noStrike">
              <a:solidFill>
                <a:srgbClr val="000000"/>
              </a:solidFill>
              <a:uFill>
                <a:solidFill>
                  <a:srgbClr val="ffffff"/>
                </a:solidFill>
              </a:uFill>
              <a:latin typeface="Arial"/>
            </a:endParaRPr>
          </a:p>
          <a:p>
            <a:pPr lvl="2" marL="849240" indent="-281880">
              <a:lnSpc>
                <a:spcPct val="95000"/>
              </a:lnSpc>
              <a:buClr>
                <a:srgbClr val="000000"/>
              </a:buClr>
              <a:buSzPct val="80000"/>
              <a:buFont typeface="Courier New"/>
              <a:buChar char="o"/>
            </a:pPr>
            <a:r>
              <a:rPr b="1" lang="en-US" sz="2160" spc="-1" strike="noStrike">
                <a:solidFill>
                  <a:srgbClr val="000000"/>
                </a:solidFill>
                <a:uFill>
                  <a:solidFill>
                    <a:srgbClr val="ffffff"/>
                  </a:solidFill>
                </a:uFill>
                <a:latin typeface="Calibri"/>
                <a:ea typeface="AR PL UMing HK"/>
              </a:rPr>
              <a:t>Disjunction (or)</a:t>
            </a:r>
            <a:endParaRPr b="0" lang="en-US" sz="1800" spc="-1" strike="noStrike">
              <a:solidFill>
                <a:srgbClr val="000000"/>
              </a:solidFill>
              <a:uFill>
                <a:solidFill>
                  <a:srgbClr val="ffffff"/>
                </a:solidFill>
              </a:uFill>
              <a:latin typeface="Arial"/>
            </a:endParaRPr>
          </a:p>
          <a:p>
            <a:pPr lvl="2" marL="849240" indent="-281880">
              <a:lnSpc>
                <a:spcPct val="95000"/>
              </a:lnSpc>
              <a:buClr>
                <a:srgbClr val="000000"/>
              </a:buClr>
              <a:buSzPct val="80000"/>
              <a:buFont typeface="Courier New"/>
              <a:buChar char="o"/>
            </a:pPr>
            <a:r>
              <a:rPr b="1" lang="en-US" sz="2160" spc="-1" strike="noStrike">
                <a:solidFill>
                  <a:srgbClr val="000000"/>
                </a:solidFill>
                <a:uFill>
                  <a:solidFill>
                    <a:srgbClr val="ffffff"/>
                  </a:solidFill>
                </a:uFill>
                <a:latin typeface="Calibri"/>
                <a:ea typeface="AR PL UMing HK"/>
              </a:rPr>
              <a:t>property characteristics </a:t>
            </a:r>
            <a:endParaRPr b="0" lang="en-US" sz="1800" spc="-1" strike="noStrike">
              <a:solidFill>
                <a:srgbClr val="000000"/>
              </a:solidFill>
              <a:uFill>
                <a:solidFill>
                  <a:srgbClr val="ffffff"/>
                </a:solidFill>
              </a:uFill>
              <a:latin typeface="Arial"/>
            </a:endParaRPr>
          </a:p>
          <a:p>
            <a:pPr lvl="3" marL="1439280" indent="-204840">
              <a:lnSpc>
                <a:spcPct val="95000"/>
              </a:lnSpc>
              <a:buClr>
                <a:srgbClr val="000000"/>
              </a:buClr>
              <a:buSzPct val="80000"/>
              <a:buFont typeface="Courier New"/>
              <a:buChar char="o"/>
            </a:pPr>
            <a:r>
              <a:rPr b="0" lang="en-US" sz="2160" spc="-1" strike="noStrike">
                <a:solidFill>
                  <a:srgbClr val="000000"/>
                </a:solidFill>
                <a:uFill>
                  <a:solidFill>
                    <a:srgbClr val="ffffff"/>
                  </a:solidFill>
                </a:uFill>
                <a:latin typeface="Calibri"/>
                <a:ea typeface="AR PL UMing HK"/>
              </a:rPr>
              <a:t> </a:t>
            </a:r>
            <a:r>
              <a:rPr b="0" lang="en-US" sz="2160" spc="-1" strike="noStrike">
                <a:solidFill>
                  <a:srgbClr val="000000"/>
                </a:solidFill>
                <a:uFill>
                  <a:solidFill>
                    <a:srgbClr val="ffffff"/>
                  </a:solidFill>
                </a:uFill>
                <a:latin typeface="Calibri"/>
                <a:ea typeface="AR PL UMing HK"/>
              </a:rPr>
              <a:t>transitive, functional, inverse functional, symmetric, antisymmetric, reflexive, irreflexive</a:t>
            </a:r>
            <a:endParaRPr b="0" lang="en-US" sz="1800" spc="-1" strike="noStrike">
              <a:solidFill>
                <a:srgbClr val="000000"/>
              </a:solidFill>
              <a:uFill>
                <a:solidFill>
                  <a:srgbClr val="ffffff"/>
                </a:solidFill>
              </a:uFill>
              <a:latin typeface="Arial"/>
            </a:endParaRPr>
          </a:p>
          <a:p>
            <a:pPr lvl="2" marL="849240" indent="-281880">
              <a:lnSpc>
                <a:spcPct val="95000"/>
              </a:lnSpc>
              <a:buClr>
                <a:srgbClr val="000000"/>
              </a:buClr>
              <a:buSzPct val="80000"/>
              <a:buFont typeface="Courier New"/>
              <a:buChar char="o"/>
            </a:pPr>
            <a:r>
              <a:rPr b="1" lang="en-US" sz="2160" spc="-1" strike="noStrike">
                <a:solidFill>
                  <a:srgbClr val="000000"/>
                </a:solidFill>
                <a:uFill>
                  <a:solidFill>
                    <a:srgbClr val="ffffff"/>
                  </a:solidFill>
                </a:uFill>
                <a:latin typeface="Calibri"/>
                <a:ea typeface="AR PL UMing HK"/>
              </a:rPr>
              <a:t>complex class expressions </a:t>
            </a:r>
            <a:r>
              <a:rPr b="0" lang="en-US" sz="2160" spc="-1" strike="noStrike">
                <a:solidFill>
                  <a:srgbClr val="000000"/>
                </a:solidFill>
                <a:uFill>
                  <a:solidFill>
                    <a:srgbClr val="ffffff"/>
                  </a:solidFill>
                </a:uFill>
                <a:latin typeface="Calibri"/>
                <a:ea typeface="AR PL UMing HK"/>
              </a:rPr>
              <a:t>in domain and range restrictions </a:t>
            </a:r>
            <a:endParaRPr b="0" lang="en-US" sz="1800" spc="-1" strike="noStrike">
              <a:solidFill>
                <a:srgbClr val="000000"/>
              </a:solidFill>
              <a:uFill>
                <a:solidFill>
                  <a:srgbClr val="ffffff"/>
                </a:solidFill>
              </a:uFill>
              <a:latin typeface="Arial"/>
            </a:endParaRPr>
          </a:p>
          <a:p>
            <a:pPr lvl="2" marL="849240" indent="-281880">
              <a:lnSpc>
                <a:spcPct val="95000"/>
              </a:lnSpc>
              <a:buClr>
                <a:srgbClr val="000000"/>
              </a:buClr>
              <a:buSzPct val="80000"/>
              <a:buFont typeface="Courier New"/>
              <a:buChar char="o"/>
            </a:pPr>
            <a:r>
              <a:rPr b="1" lang="en-US" sz="2160" spc="-1" strike="noStrike">
                <a:solidFill>
                  <a:srgbClr val="000000"/>
                </a:solidFill>
                <a:uFill>
                  <a:solidFill>
                    <a:srgbClr val="ffffff"/>
                  </a:solidFill>
                </a:uFill>
                <a:latin typeface="Calibri"/>
                <a:ea typeface="AR PL UMing HK"/>
              </a:rPr>
              <a:t>property chains</a:t>
            </a:r>
            <a:endParaRPr b="0" lang="en-US" sz="1800" spc="-1" strike="noStrike">
              <a:solidFill>
                <a:srgbClr val="000000"/>
              </a:solidFill>
              <a:uFill>
                <a:solidFill>
                  <a:srgbClr val="ffffff"/>
                </a:solidFill>
              </a:uFill>
              <a:latin typeface="Arial"/>
            </a:endParaRPr>
          </a:p>
          <a:p>
            <a:pPr marL="849240" indent="-281880">
              <a:lnSpc>
                <a:spcPct val="95000"/>
              </a:lnSpc>
            </a:pPr>
            <a:endParaRPr b="0" lang="en-US" sz="1800" spc="-1" strike="noStrike">
              <a:solidFill>
                <a:srgbClr val="000000"/>
              </a:solidFill>
              <a:uFill>
                <a:solidFill>
                  <a:srgbClr val="ffffff"/>
                </a:solidFill>
              </a:uFill>
              <a:latin typeface="Arial"/>
            </a:endParaRPr>
          </a:p>
        </p:txBody>
      </p:sp>
      <p:sp>
        <p:nvSpPr>
          <p:cNvPr id="395" name="CustomShape 3"/>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396" name="CustomShape 4"/>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D95BB064-9D3B-42EC-B889-D6F868055B33}"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Tree>
  </p:cSld>
  <p:transition spd="med">
    <p:fade/>
  </p:transition>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295920" y="147240"/>
            <a:ext cx="8487000" cy="1143360"/>
          </a:xfrm>
          <a:prstGeom prst="rect">
            <a:avLst/>
          </a:prstGeom>
          <a:noFill/>
          <a:ln>
            <a:noFill/>
          </a:ln>
        </p:spPr>
        <p:style>
          <a:lnRef idx="0"/>
          <a:fillRef idx="0"/>
          <a:effectRef idx="0"/>
          <a:fontRef idx="minor"/>
        </p:style>
        <p:txBody>
          <a:bodyPr lIns="0" rIns="0" tIns="0" bIns="0"/>
          <a:p>
            <a:pPr>
              <a:lnSpc>
                <a:spcPct val="95000"/>
              </a:lnSpc>
            </a:pPr>
            <a:r>
              <a:rPr b="1" lang="en-US" sz="3600" spc="-1" strike="noStrike">
                <a:solidFill>
                  <a:srgbClr val="1f497d"/>
                </a:solidFill>
                <a:uFill>
                  <a:solidFill>
                    <a:srgbClr val="ffffff"/>
                  </a:solidFill>
                </a:uFill>
                <a:latin typeface="Calibri"/>
                <a:ea typeface="AR PL UMing HK"/>
              </a:rPr>
              <a:t>Reasoning over OWL ontologies</a:t>
            </a:r>
            <a:endParaRPr b="0" lang="en-US" sz="1800" spc="-1" strike="noStrike">
              <a:solidFill>
                <a:srgbClr val="000000"/>
              </a:solidFill>
              <a:uFill>
                <a:solidFill>
                  <a:srgbClr val="ffffff"/>
                </a:solidFill>
              </a:uFill>
              <a:latin typeface="Arial"/>
            </a:endParaRPr>
          </a:p>
        </p:txBody>
      </p:sp>
      <p:sp>
        <p:nvSpPr>
          <p:cNvPr id="398" name="CustomShape 2"/>
          <p:cNvSpPr/>
          <p:nvPr/>
        </p:nvSpPr>
        <p:spPr>
          <a:xfrm>
            <a:off x="295920" y="1419840"/>
            <a:ext cx="8847360" cy="4674600"/>
          </a:xfrm>
          <a:prstGeom prst="rect">
            <a:avLst/>
          </a:prstGeom>
          <a:noFill/>
          <a:ln>
            <a:noFill/>
          </a:ln>
        </p:spPr>
        <p:style>
          <a:lnRef idx="0"/>
          <a:fillRef idx="0"/>
          <a:effectRef idx="0"/>
          <a:fontRef idx="minor"/>
        </p:style>
        <p:txBody>
          <a:bodyPr lIns="0" rIns="0" tIns="0" bIns="0"/>
          <a:p>
            <a:pPr lvl="1" marL="457200" indent="-342360">
              <a:lnSpc>
                <a:spcPct val="95000"/>
              </a:lnSpc>
              <a:buClr>
                <a:srgbClr val="000000"/>
              </a:buClr>
              <a:buFont typeface="Arial"/>
              <a:buChar char="•"/>
            </a:pPr>
            <a:r>
              <a:rPr b="1" lang="en-US" sz="2160" spc="-1" strike="noStrike">
                <a:solidFill>
                  <a:srgbClr val="000000"/>
                </a:solidFill>
                <a:uFill>
                  <a:solidFill>
                    <a:srgbClr val="ffffff"/>
                  </a:solidFill>
                </a:uFill>
                <a:latin typeface="Calibri"/>
                <a:ea typeface="AR PL UMing HK"/>
              </a:rPr>
              <a:t>Consistency: </a:t>
            </a:r>
            <a:r>
              <a:rPr b="0" lang="en-US" sz="2160" spc="-1" strike="noStrike">
                <a:solidFill>
                  <a:srgbClr val="000000"/>
                </a:solidFill>
                <a:uFill>
                  <a:solidFill>
                    <a:srgbClr val="ffffff"/>
                  </a:solidFill>
                </a:uFill>
                <a:latin typeface="Calibri"/>
                <a:ea typeface="AR PL UMing HK"/>
              </a:rPr>
              <a:t>determines whether the ontology contains </a:t>
            </a:r>
            <a:r>
              <a:rPr b="1" lang="en-US" sz="2160" spc="-1" strike="noStrike">
                <a:solidFill>
                  <a:srgbClr val="ff0000"/>
                </a:solidFill>
                <a:uFill>
                  <a:solidFill>
                    <a:srgbClr val="ffffff"/>
                  </a:solidFill>
                </a:uFill>
                <a:latin typeface="Calibri"/>
                <a:ea typeface="AR PL UMing HK"/>
              </a:rPr>
              <a:t>contradictions</a:t>
            </a:r>
            <a:r>
              <a:rPr b="1" lang="en-US" sz="2160" spc="-1" strike="noStrike">
                <a:solidFill>
                  <a:srgbClr val="000000"/>
                </a:solidFill>
                <a:uFill>
                  <a:solidFill>
                    <a:srgbClr val="ffffff"/>
                  </a:solidFill>
                </a:uFill>
                <a:latin typeface="Calibri"/>
                <a:ea typeface="AR PL UMing HK"/>
              </a:rPr>
              <a:t>.</a:t>
            </a:r>
            <a:endParaRPr b="0" lang="en-US" sz="1800" spc="-1" strike="noStrike">
              <a:solidFill>
                <a:srgbClr val="000000"/>
              </a:solidFill>
              <a:uFill>
                <a:solidFill>
                  <a:srgbClr val="ffffff"/>
                </a:solidFill>
              </a:uFill>
              <a:latin typeface="Arial"/>
            </a:endParaRPr>
          </a:p>
          <a:p>
            <a:pPr marL="457200" indent="-342360">
              <a:lnSpc>
                <a:spcPct val="95000"/>
              </a:lnSpc>
            </a:pPr>
            <a:endParaRPr b="0" lang="en-US" sz="1800" spc="-1" strike="noStrike">
              <a:solidFill>
                <a:srgbClr val="000000"/>
              </a:solidFill>
              <a:uFill>
                <a:solidFill>
                  <a:srgbClr val="ffffff"/>
                </a:solidFill>
              </a:uFill>
              <a:latin typeface="Arial"/>
            </a:endParaRPr>
          </a:p>
          <a:p>
            <a:pPr lvl="1" marL="457200" indent="-342360">
              <a:lnSpc>
                <a:spcPct val="95000"/>
              </a:lnSpc>
              <a:buClr>
                <a:srgbClr val="000000"/>
              </a:buClr>
              <a:buFont typeface="Arial"/>
              <a:buChar char="•"/>
            </a:pPr>
            <a:r>
              <a:rPr b="1" lang="en-US" sz="2160" spc="-1" strike="noStrike">
                <a:solidFill>
                  <a:srgbClr val="000000"/>
                </a:solidFill>
                <a:uFill>
                  <a:solidFill>
                    <a:srgbClr val="ffffff"/>
                  </a:solidFill>
                </a:uFill>
                <a:latin typeface="Calibri"/>
                <a:ea typeface="AR PL UMing HK"/>
              </a:rPr>
              <a:t>Satisfiability</a:t>
            </a:r>
            <a:r>
              <a:rPr b="0" lang="en-US" sz="2160" spc="-1" strike="noStrike">
                <a:solidFill>
                  <a:srgbClr val="000000"/>
                </a:solidFill>
                <a:uFill>
                  <a:solidFill>
                    <a:srgbClr val="ffffff"/>
                  </a:solidFill>
                </a:uFill>
                <a:latin typeface="Calibri"/>
                <a:ea typeface="AR PL UMing HK"/>
              </a:rPr>
              <a:t>: determines whether classes can have </a:t>
            </a:r>
            <a:r>
              <a:rPr b="1" lang="en-US" sz="2160" spc="-1" strike="noStrike">
                <a:solidFill>
                  <a:srgbClr val="1f497d"/>
                </a:solidFill>
                <a:uFill>
                  <a:solidFill>
                    <a:srgbClr val="ffffff"/>
                  </a:solidFill>
                </a:uFill>
                <a:latin typeface="Calibri"/>
                <a:ea typeface="AR PL UMing HK"/>
              </a:rPr>
              <a:t>instances</a:t>
            </a:r>
            <a:r>
              <a:rPr b="0" lang="en-US" sz="2160" spc="-1" strike="noStrike">
                <a:solidFill>
                  <a:srgbClr val="000000"/>
                </a:solidFill>
                <a:uFill>
                  <a:solidFill>
                    <a:srgbClr val="ffffff"/>
                  </a:solidFill>
                </a:uFill>
                <a:latin typeface="Calibri"/>
                <a:ea typeface="AR PL UMing HK"/>
              </a:rPr>
              <a:t>. </a:t>
            </a:r>
            <a:endParaRPr b="0" lang="en-US" sz="1800" spc="-1" strike="noStrike">
              <a:solidFill>
                <a:srgbClr val="000000"/>
              </a:solidFill>
              <a:uFill>
                <a:solidFill>
                  <a:srgbClr val="ffffff"/>
                </a:solidFill>
              </a:uFill>
              <a:latin typeface="Arial"/>
            </a:endParaRPr>
          </a:p>
          <a:p>
            <a:pPr marL="457200" indent="-342360">
              <a:lnSpc>
                <a:spcPct val="95000"/>
              </a:lnSpc>
            </a:pPr>
            <a:endParaRPr b="0" lang="en-US" sz="1800" spc="-1" strike="noStrike">
              <a:solidFill>
                <a:srgbClr val="000000"/>
              </a:solidFill>
              <a:uFill>
                <a:solidFill>
                  <a:srgbClr val="ffffff"/>
                </a:solidFill>
              </a:uFill>
              <a:latin typeface="Arial"/>
            </a:endParaRPr>
          </a:p>
          <a:p>
            <a:pPr lvl="1" marL="457200" indent="-342360">
              <a:lnSpc>
                <a:spcPct val="95000"/>
              </a:lnSpc>
              <a:buClr>
                <a:srgbClr val="000000"/>
              </a:buClr>
              <a:buFont typeface="Arial"/>
              <a:buChar char="•"/>
            </a:pPr>
            <a:r>
              <a:rPr b="1" lang="en-US" sz="2160" spc="-1" strike="noStrike">
                <a:solidFill>
                  <a:srgbClr val="000000"/>
                </a:solidFill>
                <a:uFill>
                  <a:solidFill>
                    <a:srgbClr val="ffffff"/>
                  </a:solidFill>
                </a:uFill>
                <a:latin typeface="Calibri"/>
                <a:ea typeface="AR PL UMing HK"/>
              </a:rPr>
              <a:t>Subsumption</a:t>
            </a:r>
            <a:r>
              <a:rPr b="0" lang="en-US" sz="2160" spc="-1" strike="noStrike">
                <a:solidFill>
                  <a:srgbClr val="000000"/>
                </a:solidFill>
                <a:uFill>
                  <a:solidFill>
                    <a:srgbClr val="ffffff"/>
                  </a:solidFill>
                </a:uFill>
                <a:latin typeface="Calibri"/>
                <a:ea typeface="AR PL UMing HK"/>
              </a:rPr>
              <a:t>: are </a:t>
            </a:r>
            <a:r>
              <a:rPr b="1" lang="en-US" sz="2160" spc="-1" strike="noStrike">
                <a:solidFill>
                  <a:srgbClr val="e46c0a"/>
                </a:solidFill>
                <a:uFill>
                  <a:solidFill>
                    <a:srgbClr val="ffffff"/>
                  </a:solidFill>
                </a:uFill>
                <a:latin typeface="Calibri"/>
                <a:ea typeface="AR PL UMing HK"/>
              </a:rPr>
              <a:t>all</a:t>
            </a:r>
            <a:r>
              <a:rPr b="1" lang="en-US" sz="2160" spc="-1" strike="noStrike">
                <a:solidFill>
                  <a:srgbClr val="1f497d"/>
                </a:solidFill>
                <a:uFill>
                  <a:solidFill>
                    <a:srgbClr val="ffffff"/>
                  </a:solidFill>
                </a:uFill>
                <a:latin typeface="Calibri"/>
                <a:ea typeface="AR PL UMing HK"/>
              </a:rPr>
              <a:t> instances </a:t>
            </a:r>
            <a:r>
              <a:rPr b="0" lang="en-US" sz="2160" spc="-1" strike="noStrike">
                <a:solidFill>
                  <a:srgbClr val="000000"/>
                </a:solidFill>
                <a:uFill>
                  <a:solidFill>
                    <a:srgbClr val="ffffff"/>
                  </a:solidFill>
                </a:uFill>
                <a:latin typeface="Calibri"/>
                <a:ea typeface="AR PL UMing HK"/>
              </a:rPr>
              <a:t>of one class </a:t>
            </a:r>
            <a:r>
              <a:rPr b="1" lang="en-US" sz="2160" spc="-1" strike="noStrike">
                <a:solidFill>
                  <a:srgbClr val="e46c0a"/>
                </a:solidFill>
                <a:uFill>
                  <a:solidFill>
                    <a:srgbClr val="ffffff"/>
                  </a:solidFill>
                </a:uFill>
                <a:latin typeface="Calibri"/>
                <a:ea typeface="AR PL UMing HK"/>
              </a:rPr>
              <a:t>also</a:t>
            </a:r>
            <a:r>
              <a:rPr b="1" lang="en-US" sz="2160" spc="-1" strike="noStrike">
                <a:solidFill>
                  <a:srgbClr val="000000"/>
                </a:solidFill>
                <a:uFill>
                  <a:solidFill>
                    <a:srgbClr val="ffffff"/>
                  </a:solidFill>
                </a:uFill>
                <a:latin typeface="Calibri"/>
                <a:ea typeface="AR PL UMing HK"/>
              </a:rPr>
              <a:t> </a:t>
            </a:r>
            <a:r>
              <a:rPr b="1" lang="en-US" sz="2160" spc="-1" strike="noStrike">
                <a:solidFill>
                  <a:srgbClr val="1f497d"/>
                </a:solidFill>
                <a:uFill>
                  <a:solidFill>
                    <a:srgbClr val="ffffff"/>
                  </a:solidFill>
                </a:uFill>
                <a:latin typeface="Calibri"/>
                <a:ea typeface="AR PL UMing HK"/>
              </a:rPr>
              <a:t>instances</a:t>
            </a:r>
            <a:r>
              <a:rPr b="1" lang="en-US" sz="2160" spc="-1" strike="noStrike">
                <a:solidFill>
                  <a:srgbClr val="000000"/>
                </a:solidFill>
                <a:uFill>
                  <a:solidFill>
                    <a:srgbClr val="ffffff"/>
                  </a:solidFill>
                </a:uFill>
                <a:latin typeface="Calibri"/>
                <a:ea typeface="AR PL UMing HK"/>
              </a:rPr>
              <a:t> </a:t>
            </a:r>
            <a:r>
              <a:rPr b="0" lang="en-US" sz="2160" spc="-1" strike="noStrike">
                <a:solidFill>
                  <a:srgbClr val="000000"/>
                </a:solidFill>
                <a:uFill>
                  <a:solidFill>
                    <a:srgbClr val="ffffff"/>
                  </a:solidFill>
                </a:uFill>
                <a:latin typeface="Calibri"/>
                <a:ea typeface="AR PL UMing HK"/>
              </a:rPr>
              <a:t>of another class? </a:t>
            </a:r>
            <a:endParaRPr b="0" lang="en-US" sz="1800" spc="-1" strike="noStrike">
              <a:solidFill>
                <a:srgbClr val="000000"/>
              </a:solidFill>
              <a:uFill>
                <a:solidFill>
                  <a:srgbClr val="ffffff"/>
                </a:solidFill>
              </a:uFill>
              <a:latin typeface="Arial"/>
            </a:endParaRPr>
          </a:p>
          <a:p>
            <a:pPr marL="457200" indent="-342360">
              <a:lnSpc>
                <a:spcPct val="95000"/>
              </a:lnSpc>
            </a:pPr>
            <a:endParaRPr b="0" lang="en-US" sz="1800" spc="-1" strike="noStrike">
              <a:solidFill>
                <a:srgbClr val="000000"/>
              </a:solidFill>
              <a:uFill>
                <a:solidFill>
                  <a:srgbClr val="ffffff"/>
                </a:solidFill>
              </a:uFill>
              <a:latin typeface="Arial"/>
            </a:endParaRPr>
          </a:p>
          <a:p>
            <a:pPr lvl="1" marL="457200" indent="-342360">
              <a:lnSpc>
                <a:spcPct val="95000"/>
              </a:lnSpc>
              <a:buClr>
                <a:srgbClr val="000000"/>
              </a:buClr>
              <a:buFont typeface="Arial"/>
              <a:buChar char="•"/>
            </a:pPr>
            <a:r>
              <a:rPr b="1" lang="en-US" sz="2160" spc="-1" strike="noStrike">
                <a:solidFill>
                  <a:srgbClr val="000000"/>
                </a:solidFill>
                <a:uFill>
                  <a:solidFill>
                    <a:srgbClr val="ffffff"/>
                  </a:solidFill>
                </a:uFill>
                <a:latin typeface="Calibri"/>
                <a:ea typeface="AR PL UMing HK"/>
              </a:rPr>
              <a:t>Classification</a:t>
            </a:r>
            <a:r>
              <a:rPr b="0" lang="en-US" sz="2160" spc="-1" strike="noStrike">
                <a:solidFill>
                  <a:srgbClr val="000000"/>
                </a:solidFill>
                <a:uFill>
                  <a:solidFill>
                    <a:srgbClr val="ffffff"/>
                  </a:solidFill>
                </a:uFill>
                <a:latin typeface="Calibri"/>
                <a:ea typeface="AR PL UMing HK"/>
              </a:rPr>
              <a:t>: </a:t>
            </a:r>
            <a:r>
              <a:rPr b="1" i="1" lang="en-US" sz="2160" spc="-1" strike="noStrike">
                <a:solidFill>
                  <a:srgbClr val="000000"/>
                </a:solidFill>
                <a:uFill>
                  <a:solidFill>
                    <a:srgbClr val="ffffff"/>
                  </a:solidFill>
                </a:uFill>
                <a:latin typeface="Calibri"/>
                <a:ea typeface="AR PL UMing HK"/>
              </a:rPr>
              <a:t>repetitive</a:t>
            </a:r>
            <a:r>
              <a:rPr b="0" lang="en-US" sz="2160" spc="-1" strike="noStrike">
                <a:solidFill>
                  <a:srgbClr val="000000"/>
                </a:solidFill>
                <a:uFill>
                  <a:solidFill>
                    <a:srgbClr val="ffffff"/>
                  </a:solidFill>
                </a:uFill>
                <a:latin typeface="Calibri"/>
                <a:ea typeface="AR PL UMing HK"/>
              </a:rPr>
              <a:t> application of </a:t>
            </a:r>
            <a:r>
              <a:rPr b="1" lang="en-US" sz="2160" spc="-1" strike="noStrike">
                <a:solidFill>
                  <a:srgbClr val="000000"/>
                </a:solidFill>
                <a:uFill>
                  <a:solidFill>
                    <a:srgbClr val="ffffff"/>
                  </a:solidFill>
                </a:uFill>
                <a:latin typeface="Calibri"/>
                <a:ea typeface="AR PL UMing HK"/>
              </a:rPr>
              <a:t>subsumption</a:t>
            </a:r>
            <a:r>
              <a:rPr b="0" lang="en-US" sz="2160" spc="-1" strike="noStrike">
                <a:solidFill>
                  <a:srgbClr val="000000"/>
                </a:solidFill>
                <a:uFill>
                  <a:solidFill>
                    <a:srgbClr val="ffffff"/>
                  </a:solidFill>
                </a:uFill>
                <a:latin typeface="Calibri"/>
                <a:ea typeface="AR PL UMing HK"/>
              </a:rPr>
              <a:t> to discover implicit subclass links between named classes</a:t>
            </a:r>
            <a:endParaRPr b="0" lang="en-US" sz="1800" spc="-1" strike="noStrike">
              <a:solidFill>
                <a:srgbClr val="000000"/>
              </a:solidFill>
              <a:uFill>
                <a:solidFill>
                  <a:srgbClr val="ffffff"/>
                </a:solidFill>
              </a:uFill>
              <a:latin typeface="Arial"/>
            </a:endParaRPr>
          </a:p>
          <a:p>
            <a:pPr marL="457200" indent="-342360">
              <a:lnSpc>
                <a:spcPct val="95000"/>
              </a:lnSpc>
            </a:pPr>
            <a:endParaRPr b="0" lang="en-US" sz="1800" spc="-1" strike="noStrike">
              <a:solidFill>
                <a:srgbClr val="000000"/>
              </a:solidFill>
              <a:uFill>
                <a:solidFill>
                  <a:srgbClr val="ffffff"/>
                </a:solidFill>
              </a:uFill>
              <a:latin typeface="Arial"/>
            </a:endParaRPr>
          </a:p>
          <a:p>
            <a:pPr lvl="1" marL="457200" indent="-342360">
              <a:lnSpc>
                <a:spcPct val="95000"/>
              </a:lnSpc>
              <a:buClr>
                <a:srgbClr val="000000"/>
              </a:buClr>
              <a:buFont typeface="Arial"/>
              <a:buChar char="•"/>
            </a:pPr>
            <a:r>
              <a:rPr b="1" lang="en-US" sz="2160" spc="-1" strike="noStrike">
                <a:solidFill>
                  <a:srgbClr val="000000"/>
                </a:solidFill>
                <a:uFill>
                  <a:solidFill>
                    <a:srgbClr val="ffffff"/>
                  </a:solidFill>
                </a:uFill>
                <a:latin typeface="Calibri"/>
                <a:ea typeface="AR PL UMing HK"/>
              </a:rPr>
              <a:t>Realization</a:t>
            </a:r>
            <a:r>
              <a:rPr b="0" lang="en-US" sz="2160" spc="-1" strike="noStrike">
                <a:solidFill>
                  <a:srgbClr val="000000"/>
                </a:solidFill>
                <a:uFill>
                  <a:solidFill>
                    <a:srgbClr val="ffffff"/>
                  </a:solidFill>
                </a:uFill>
                <a:latin typeface="Calibri"/>
                <a:ea typeface="AR PL UMing HK"/>
              </a:rPr>
              <a:t>: find the most </a:t>
            </a:r>
            <a:r>
              <a:rPr b="1" lang="en-US" sz="2160" spc="-1" strike="noStrike">
                <a:solidFill>
                  <a:srgbClr val="000000"/>
                </a:solidFill>
                <a:uFill>
                  <a:solidFill>
                    <a:srgbClr val="ffffff"/>
                  </a:solidFill>
                </a:uFill>
                <a:latin typeface="Calibri"/>
                <a:ea typeface="AR PL UMing HK"/>
              </a:rPr>
              <a:t>specific</a:t>
            </a:r>
            <a:r>
              <a:rPr b="0" lang="en-US" sz="2160" spc="-1" strike="noStrike">
                <a:solidFill>
                  <a:srgbClr val="000000"/>
                </a:solidFill>
                <a:uFill>
                  <a:solidFill>
                    <a:srgbClr val="ffffff"/>
                  </a:solidFill>
                </a:uFill>
                <a:latin typeface="Calibri"/>
                <a:ea typeface="AR PL UMing HK"/>
              </a:rPr>
              <a:t> class that an individual belongs to. </a:t>
            </a:r>
            <a:endParaRPr b="0" lang="en-US" sz="1800" spc="-1" strike="noStrike">
              <a:solidFill>
                <a:srgbClr val="000000"/>
              </a:solidFill>
              <a:uFill>
                <a:solidFill>
                  <a:srgbClr val="ffffff"/>
                </a:solidFill>
              </a:uFill>
              <a:latin typeface="Arial"/>
            </a:endParaRPr>
          </a:p>
        </p:txBody>
      </p:sp>
      <p:sp>
        <p:nvSpPr>
          <p:cNvPr id="399" name="CustomShape 3"/>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400" name="CustomShape 4"/>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09ADA009-BD62-44B7-BCE7-6B882F262C4A}"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Tree>
  </p:cSld>
  <p:transition spd="med">
    <p:fade/>
  </p:transition>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402" name="CustomShape 2"/>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AE7A614E-0BA2-4446-9746-C703EC1F790A}"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pic>
        <p:nvPicPr>
          <p:cNvPr id="403" name="Picture 5" descr=""/>
          <p:cNvPicPr/>
          <p:nvPr/>
        </p:nvPicPr>
        <p:blipFill>
          <a:blip r:embed="rId1"/>
          <a:stretch/>
        </p:blipFill>
        <p:spPr>
          <a:xfrm>
            <a:off x="93240" y="568800"/>
            <a:ext cx="4419000" cy="2865600"/>
          </a:xfrm>
          <a:prstGeom prst="rect">
            <a:avLst/>
          </a:prstGeom>
          <a:ln>
            <a:noFill/>
          </a:ln>
        </p:spPr>
      </p:pic>
      <p:pic>
        <p:nvPicPr>
          <p:cNvPr id="404" name="Picture 4" descr=""/>
          <p:cNvPicPr/>
          <p:nvPr/>
        </p:nvPicPr>
        <p:blipFill>
          <a:blip r:embed="rId2"/>
          <a:stretch/>
        </p:blipFill>
        <p:spPr>
          <a:xfrm>
            <a:off x="1798200" y="321120"/>
            <a:ext cx="1009080" cy="494640"/>
          </a:xfrm>
          <a:prstGeom prst="rect">
            <a:avLst/>
          </a:prstGeom>
          <a:ln>
            <a:noFill/>
          </a:ln>
        </p:spPr>
      </p:pic>
      <p:pic>
        <p:nvPicPr>
          <p:cNvPr id="405" name="Picture 2" descr=""/>
          <p:cNvPicPr/>
          <p:nvPr/>
        </p:nvPicPr>
        <p:blipFill>
          <a:blip r:embed="rId3"/>
          <a:stretch/>
        </p:blipFill>
        <p:spPr>
          <a:xfrm>
            <a:off x="4564080" y="3629880"/>
            <a:ext cx="4545720" cy="3090960"/>
          </a:xfrm>
          <a:prstGeom prst="rect">
            <a:avLst/>
          </a:prstGeom>
          <a:ln>
            <a:noFill/>
          </a:ln>
        </p:spPr>
      </p:pic>
      <p:pic>
        <p:nvPicPr>
          <p:cNvPr id="406" name="Picture 11" descr=""/>
          <p:cNvPicPr/>
          <p:nvPr/>
        </p:nvPicPr>
        <p:blipFill>
          <a:blip r:embed="rId4"/>
          <a:stretch/>
        </p:blipFill>
        <p:spPr>
          <a:xfrm>
            <a:off x="4534200" y="762120"/>
            <a:ext cx="4525920" cy="2848680"/>
          </a:xfrm>
          <a:prstGeom prst="rect">
            <a:avLst/>
          </a:prstGeom>
          <a:ln>
            <a:noFill/>
          </a:ln>
        </p:spPr>
      </p:pic>
      <p:pic>
        <p:nvPicPr>
          <p:cNvPr id="407" name="Picture 13" descr=""/>
          <p:cNvPicPr/>
          <p:nvPr/>
        </p:nvPicPr>
        <p:blipFill>
          <a:blip r:embed="rId5"/>
          <a:stretch/>
        </p:blipFill>
        <p:spPr>
          <a:xfrm>
            <a:off x="177480" y="3627720"/>
            <a:ext cx="4250880" cy="3000960"/>
          </a:xfrm>
          <a:prstGeom prst="rect">
            <a:avLst/>
          </a:prstGeom>
          <a:ln>
            <a:noFill/>
          </a:ln>
        </p:spPr>
      </p:pic>
    </p:spTree>
  </p:cSld>
  <p:transition spd="med">
    <p:fade/>
  </p:transition>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409" name="CustomShape 2"/>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A4CB5CB3-73BF-423C-97F7-A13A3FC05C21}"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pic>
        <p:nvPicPr>
          <p:cNvPr id="410" name="Picture 4" descr=""/>
          <p:cNvPicPr/>
          <p:nvPr/>
        </p:nvPicPr>
        <p:blipFill>
          <a:blip r:embed="rId1"/>
          <a:stretch/>
        </p:blipFill>
        <p:spPr>
          <a:xfrm>
            <a:off x="457200" y="380880"/>
            <a:ext cx="8228880" cy="5809680"/>
          </a:xfrm>
          <a:prstGeom prst="rect">
            <a:avLst/>
          </a:prstGeom>
          <a:ln>
            <a:noFill/>
          </a:ln>
        </p:spPr>
      </p:pic>
      <p:sp>
        <p:nvSpPr>
          <p:cNvPr id="411" name="CustomShape 3"/>
          <p:cNvSpPr/>
          <p:nvPr/>
        </p:nvSpPr>
        <p:spPr>
          <a:xfrm>
            <a:off x="7471800" y="3809880"/>
            <a:ext cx="730800" cy="364320"/>
          </a:xfrm>
          <a:prstGeom prst="rect">
            <a:avLst/>
          </a:prstGeom>
          <a:noFill/>
          <a:ln>
            <a:noFill/>
          </a:ln>
        </p:spPr>
        <p:style>
          <a:lnRef idx="0"/>
          <a:fillRef idx="0"/>
          <a:effectRef idx="0"/>
          <a:fontRef idx="minor"/>
        </p:style>
        <p:txBody>
          <a:bodyPr wrap="none" lIns="90000" rIns="90000" tIns="45000" bIns="45000"/>
          <a:p>
            <a:pPr>
              <a:lnSpc>
                <a:spcPct val="100000"/>
              </a:lnSpc>
            </a:pPr>
            <a:r>
              <a:rPr b="0" i="1" lang="en-US" sz="1800" spc="-1" strike="noStrike">
                <a:solidFill>
                  <a:srgbClr val="000000"/>
                </a:solidFill>
                <a:uFill>
                  <a:solidFill>
                    <a:srgbClr val="ffffff"/>
                  </a:solidFill>
                </a:uFill>
                <a:latin typeface="Calibri"/>
                <a:ea typeface="DejaVu Sans"/>
              </a:rPr>
              <a:t>genus</a:t>
            </a:r>
            <a:endParaRPr b="0" lang="en-US" sz="1800" spc="-1" strike="noStrike">
              <a:solidFill>
                <a:srgbClr val="000000"/>
              </a:solidFill>
              <a:uFill>
                <a:solidFill>
                  <a:srgbClr val="ffffff"/>
                </a:solidFill>
              </a:uFill>
              <a:latin typeface="Arial"/>
            </a:endParaRPr>
          </a:p>
        </p:txBody>
      </p:sp>
      <p:sp>
        <p:nvSpPr>
          <p:cNvPr id="412" name="CustomShape 4"/>
          <p:cNvSpPr/>
          <p:nvPr/>
        </p:nvSpPr>
        <p:spPr>
          <a:xfrm>
            <a:off x="7478280" y="3573360"/>
            <a:ext cx="1137960" cy="364320"/>
          </a:xfrm>
          <a:prstGeom prst="rect">
            <a:avLst/>
          </a:prstGeom>
          <a:noFill/>
          <a:ln>
            <a:noFill/>
          </a:ln>
        </p:spPr>
        <p:style>
          <a:lnRef idx="0"/>
          <a:fillRef idx="0"/>
          <a:effectRef idx="0"/>
          <a:fontRef idx="minor"/>
        </p:style>
        <p:txBody>
          <a:bodyPr wrap="none" lIns="90000" rIns="90000" tIns="45000" bIns="45000"/>
          <a:p>
            <a:pPr>
              <a:lnSpc>
                <a:spcPct val="100000"/>
              </a:lnSpc>
            </a:pPr>
            <a:r>
              <a:rPr b="0" i="1" lang="en-US" sz="1800" spc="-1" strike="noStrike">
                <a:solidFill>
                  <a:srgbClr val="000000"/>
                </a:solidFill>
                <a:uFill>
                  <a:solidFill>
                    <a:srgbClr val="ffffff"/>
                  </a:solidFill>
                </a:uFill>
                <a:latin typeface="Calibri"/>
                <a:ea typeface="DejaVu Sans"/>
              </a:rPr>
              <a:t>differentia</a:t>
            </a:r>
            <a:endParaRPr b="0" lang="en-US" sz="1800" spc="-1" strike="noStrike">
              <a:solidFill>
                <a:srgbClr val="000000"/>
              </a:solidFill>
              <a:uFill>
                <a:solidFill>
                  <a:srgbClr val="ffffff"/>
                </a:solidFill>
              </a:uFill>
              <a:latin typeface="Arial"/>
            </a:endParaRPr>
          </a:p>
        </p:txBody>
      </p:sp>
      <p:pic>
        <p:nvPicPr>
          <p:cNvPr id="413" name="Picture 8" descr=""/>
          <p:cNvPicPr/>
          <p:nvPr/>
        </p:nvPicPr>
        <p:blipFill>
          <a:blip r:embed="rId2"/>
          <a:stretch/>
        </p:blipFill>
        <p:spPr>
          <a:xfrm>
            <a:off x="5867280" y="4215240"/>
            <a:ext cx="2898360" cy="2379960"/>
          </a:xfrm>
          <a:prstGeom prst="rect">
            <a:avLst/>
          </a:prstGeom>
          <a:ln>
            <a:noFill/>
          </a:ln>
        </p:spPr>
      </p:pic>
    </p:spTree>
  </p:cSld>
  <p:transition spd="med">
    <p:fade/>
  </p:transition>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415" name="CustomShape 2"/>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39482463-F821-4D89-AD83-F7F2D44E3236}"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pic>
        <p:nvPicPr>
          <p:cNvPr id="416" name="Picture 4" descr=""/>
          <p:cNvPicPr/>
          <p:nvPr/>
        </p:nvPicPr>
        <p:blipFill>
          <a:blip r:embed="rId1"/>
          <a:stretch/>
        </p:blipFill>
        <p:spPr>
          <a:xfrm>
            <a:off x="0" y="-152280"/>
            <a:ext cx="9126360" cy="5977800"/>
          </a:xfrm>
          <a:prstGeom prst="rect">
            <a:avLst/>
          </a:prstGeom>
          <a:ln>
            <a:noFill/>
          </a:ln>
        </p:spPr>
      </p:pic>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4400" spc="-1" strike="noStrike">
                <a:solidFill>
                  <a:srgbClr val="1f497d"/>
                </a:solidFill>
                <a:uFill>
                  <a:solidFill>
                    <a:srgbClr val="ffffff"/>
                  </a:solidFill>
                </a:uFill>
                <a:latin typeface="Calibri"/>
              </a:rPr>
              <a:t>What is an ontology?</a:t>
            </a:r>
            <a:endParaRPr b="0" lang="en-US" sz="1800" spc="-1" strike="noStrike">
              <a:solidFill>
                <a:srgbClr val="000000"/>
              </a:solidFill>
              <a:uFill>
                <a:solidFill>
                  <a:srgbClr val="ffffff"/>
                </a:solidFill>
              </a:uFill>
              <a:latin typeface="Arial"/>
            </a:endParaRPr>
          </a:p>
        </p:txBody>
      </p:sp>
      <p:sp>
        <p:nvSpPr>
          <p:cNvPr id="245" name="CustomShape 2"/>
          <p:cNvSpPr/>
          <p:nvPr/>
        </p:nvSpPr>
        <p:spPr>
          <a:xfrm>
            <a:off x="457200" y="1143000"/>
            <a:ext cx="6247800" cy="518076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479"/>
              </a:spcBef>
              <a:spcAft>
                <a:spcPts val="300"/>
              </a:spcAft>
              <a:buClr>
                <a:srgbClr val="000000"/>
              </a:buClr>
              <a:buFont typeface="Arial"/>
              <a:buChar char="•"/>
            </a:pPr>
            <a:r>
              <a:rPr b="0" lang="en-US" sz="2400" spc="-1" strike="noStrike">
                <a:solidFill>
                  <a:srgbClr val="000000"/>
                </a:solidFill>
                <a:uFill>
                  <a:solidFill>
                    <a:srgbClr val="ffffff"/>
                  </a:solidFill>
                </a:uFill>
                <a:latin typeface="Calibri"/>
              </a:rPr>
              <a:t>Ontology stands for a </a:t>
            </a:r>
            <a:r>
              <a:rPr b="1" i="1" lang="en-US" sz="2400" spc="-1" strike="noStrike">
                <a:solidFill>
                  <a:srgbClr val="000000"/>
                </a:solidFill>
                <a:uFill>
                  <a:solidFill>
                    <a:srgbClr val="ffffff"/>
                  </a:solidFill>
                </a:uFill>
                <a:latin typeface="Calibri"/>
              </a:rPr>
              <a:t>logical discourse of existence</a:t>
            </a:r>
            <a:r>
              <a:rPr b="0" lang="en-US" sz="2400" spc="-1" strike="noStrike">
                <a:solidFill>
                  <a:srgbClr val="000000"/>
                </a:solidFill>
                <a:uFill>
                  <a:solidFill>
                    <a:srgbClr val="ffffff"/>
                  </a:solidFill>
                </a:uFill>
                <a:latin typeface="Calibri"/>
              </a:rPr>
              <a:t>. It </a:t>
            </a:r>
            <a:r>
              <a:rPr b="0" i="1" lang="en-US" sz="2400" spc="-1" strike="noStrike">
                <a:solidFill>
                  <a:srgbClr val="000000"/>
                </a:solidFill>
                <a:uFill>
                  <a:solidFill>
                    <a:srgbClr val="ffffff"/>
                  </a:solidFill>
                </a:uFill>
                <a:latin typeface="Calibri"/>
              </a:rPr>
              <a:t>aims to uncover and describe the nature and structure of existence</a:t>
            </a:r>
            <a:r>
              <a:rPr b="0" lang="en-US" sz="2400" spc="-1" strike="noStrike">
                <a:solidFill>
                  <a:srgbClr val="000000"/>
                </a:solidFill>
                <a:uFill>
                  <a:solidFill>
                    <a:srgbClr val="ffffff"/>
                  </a:solidFill>
                </a:uFill>
                <a:latin typeface="Calibri"/>
              </a:rPr>
              <a:t>.</a:t>
            </a:r>
            <a:endParaRPr b="0" lang="en-US" sz="1800" spc="-1" strike="noStrike">
              <a:solidFill>
                <a:srgbClr val="000000"/>
              </a:solidFill>
              <a:uFill>
                <a:solidFill>
                  <a:srgbClr val="ffffff"/>
                </a:solidFill>
              </a:uFill>
              <a:latin typeface="Arial"/>
            </a:endParaRPr>
          </a:p>
          <a:p>
            <a:pPr marL="343080" indent="-342360">
              <a:lnSpc>
                <a:spcPct val="100000"/>
              </a:lnSpc>
              <a:spcBef>
                <a:spcPts val="479"/>
              </a:spcBef>
              <a:spcAft>
                <a:spcPts val="300"/>
              </a:spcAft>
              <a:buClr>
                <a:srgbClr val="000000"/>
              </a:buClr>
              <a:buFont typeface="Arial"/>
              <a:buChar char="•"/>
            </a:pPr>
            <a:r>
              <a:rPr b="0" lang="en-US" sz="2400" spc="-1" strike="noStrike">
                <a:solidFill>
                  <a:srgbClr val="000000"/>
                </a:solidFill>
                <a:uFill>
                  <a:solidFill>
                    <a:srgbClr val="ffffff"/>
                  </a:solidFill>
                </a:uFill>
                <a:latin typeface="Calibri"/>
              </a:rPr>
              <a:t>Predominantly the domain of philosophy known as </a:t>
            </a:r>
            <a:r>
              <a:rPr b="1" i="1" lang="en-US" sz="2400" spc="-1" strike="noStrike">
                <a:solidFill>
                  <a:srgbClr val="000000"/>
                </a:solidFill>
                <a:uFill>
                  <a:solidFill>
                    <a:srgbClr val="ffffff"/>
                  </a:solidFill>
                </a:uFill>
                <a:latin typeface="Calibri"/>
              </a:rPr>
              <a:t>metaphysics</a:t>
            </a:r>
            <a:endParaRPr b="0" lang="en-US" sz="1800" spc="-1" strike="noStrike">
              <a:solidFill>
                <a:srgbClr val="000000"/>
              </a:solidFill>
              <a:uFill>
                <a:solidFill>
                  <a:srgbClr val="ffffff"/>
                </a:solidFill>
              </a:uFill>
              <a:latin typeface="Arial"/>
            </a:endParaRPr>
          </a:p>
          <a:p>
            <a:pPr marL="343080" indent="-342360">
              <a:lnSpc>
                <a:spcPct val="100000"/>
              </a:lnSpc>
              <a:spcBef>
                <a:spcPts val="479"/>
              </a:spcBef>
              <a:spcAft>
                <a:spcPts val="300"/>
              </a:spcAft>
              <a:buClr>
                <a:srgbClr val="000000"/>
              </a:buClr>
              <a:buFont typeface="Arial"/>
              <a:buChar char="•"/>
            </a:pPr>
            <a:r>
              <a:rPr b="0" lang="en-US" sz="2400" spc="-1" strike="noStrike">
                <a:solidFill>
                  <a:srgbClr val="000000"/>
                </a:solidFill>
                <a:uFill>
                  <a:solidFill>
                    <a:srgbClr val="ffffff"/>
                  </a:solidFill>
                </a:uFill>
                <a:latin typeface="Calibri"/>
              </a:rPr>
              <a:t>Address</a:t>
            </a:r>
            <a:r>
              <a:rPr b="1" lang="en-US" sz="2400" spc="-1" strike="noStrike">
                <a:solidFill>
                  <a:srgbClr val="000000"/>
                </a:solidFill>
                <a:uFill>
                  <a:solidFill>
                    <a:srgbClr val="ffffff"/>
                  </a:solidFill>
                </a:uFill>
                <a:latin typeface="Calibri"/>
              </a:rPr>
              <a:t> questions</a:t>
            </a:r>
            <a:r>
              <a:rPr b="0" lang="en-US" sz="2400" spc="-1" strike="noStrike">
                <a:solidFill>
                  <a:srgbClr val="000000"/>
                </a:solidFill>
                <a:uFill>
                  <a:solidFill>
                    <a:srgbClr val="ffffff"/>
                  </a:solidFill>
                </a:uFill>
                <a:latin typeface="Calibri"/>
              </a:rPr>
              <a:t> such as</a:t>
            </a:r>
            <a:endParaRPr b="0" lang="en-US" sz="1800" spc="-1" strike="noStrike">
              <a:solidFill>
                <a:srgbClr val="000000"/>
              </a:solidFill>
              <a:uFill>
                <a:solidFill>
                  <a:srgbClr val="ffffff"/>
                </a:solidFill>
              </a:uFill>
              <a:latin typeface="Arial"/>
            </a:endParaRPr>
          </a:p>
          <a:p>
            <a:pPr lvl="1" marL="743040" indent="-285120">
              <a:lnSpc>
                <a:spcPct val="100000"/>
              </a:lnSpc>
              <a:spcBef>
                <a:spcPts val="400"/>
              </a:spcBef>
              <a:spcAft>
                <a:spcPts val="300"/>
              </a:spcAft>
              <a:buClr>
                <a:srgbClr val="000000"/>
              </a:buClr>
              <a:buFont typeface="Arial"/>
              <a:buChar char="–"/>
            </a:pPr>
            <a:r>
              <a:rPr b="0" lang="en-US" sz="2000" spc="-1" strike="noStrike">
                <a:solidFill>
                  <a:srgbClr val="000000"/>
                </a:solidFill>
                <a:uFill>
                  <a:solidFill>
                    <a:srgbClr val="ffffff"/>
                  </a:solidFill>
                </a:uFill>
                <a:latin typeface="Calibri"/>
              </a:rPr>
              <a:t>What does it mean </a:t>
            </a:r>
            <a:r>
              <a:rPr b="0" i="1" lang="en-US" sz="2000" spc="-1" strike="noStrike">
                <a:solidFill>
                  <a:srgbClr val="000000"/>
                </a:solidFill>
                <a:uFill>
                  <a:solidFill>
                    <a:srgbClr val="ffffff"/>
                  </a:solidFill>
                </a:uFill>
                <a:latin typeface="Calibri"/>
              </a:rPr>
              <a:t>to be?</a:t>
            </a:r>
            <a:endParaRPr b="0" lang="en-US" sz="1800" spc="-1" strike="noStrike">
              <a:solidFill>
                <a:srgbClr val="000000"/>
              </a:solidFill>
              <a:uFill>
                <a:solidFill>
                  <a:srgbClr val="ffffff"/>
                </a:solidFill>
              </a:uFill>
              <a:latin typeface="Arial"/>
            </a:endParaRPr>
          </a:p>
          <a:p>
            <a:pPr lvl="1" marL="743040" indent="-285120">
              <a:lnSpc>
                <a:spcPct val="100000"/>
              </a:lnSpc>
              <a:spcBef>
                <a:spcPts val="400"/>
              </a:spcBef>
              <a:spcAft>
                <a:spcPts val="300"/>
              </a:spcAft>
              <a:buClr>
                <a:srgbClr val="000000"/>
              </a:buClr>
              <a:buFont typeface="Arial"/>
              <a:buChar char="–"/>
            </a:pPr>
            <a:r>
              <a:rPr b="0" lang="en-US" sz="2000" spc="-1" strike="noStrike">
                <a:solidFill>
                  <a:srgbClr val="000000"/>
                </a:solidFill>
                <a:uFill>
                  <a:solidFill>
                    <a:srgbClr val="ffffff"/>
                  </a:solidFill>
                </a:uFill>
                <a:latin typeface="Calibri"/>
              </a:rPr>
              <a:t>What constitutes the </a:t>
            </a:r>
            <a:r>
              <a:rPr b="0" i="1" lang="en-US" sz="2000" spc="-1" strike="noStrike">
                <a:solidFill>
                  <a:srgbClr val="000000"/>
                </a:solidFill>
                <a:uFill>
                  <a:solidFill>
                    <a:srgbClr val="ffffff"/>
                  </a:solidFill>
                </a:uFill>
                <a:latin typeface="Calibri"/>
              </a:rPr>
              <a:t>identity</a:t>
            </a:r>
            <a:r>
              <a:rPr b="0" lang="en-US" sz="2000" spc="-1" strike="noStrike">
                <a:solidFill>
                  <a:srgbClr val="000000"/>
                </a:solidFill>
                <a:uFill>
                  <a:solidFill>
                    <a:srgbClr val="ffffff"/>
                  </a:solidFill>
                </a:uFill>
                <a:latin typeface="Calibri"/>
              </a:rPr>
              <a:t> of an object?</a:t>
            </a:r>
            <a:endParaRPr b="0" lang="en-US" sz="1800" spc="-1" strike="noStrike">
              <a:solidFill>
                <a:srgbClr val="000000"/>
              </a:solidFill>
              <a:uFill>
                <a:solidFill>
                  <a:srgbClr val="ffffff"/>
                </a:solidFill>
              </a:uFill>
              <a:latin typeface="Arial"/>
            </a:endParaRPr>
          </a:p>
          <a:p>
            <a:pPr lvl="1" marL="743040" indent="-285120">
              <a:lnSpc>
                <a:spcPct val="100000"/>
              </a:lnSpc>
              <a:spcBef>
                <a:spcPts val="400"/>
              </a:spcBef>
              <a:spcAft>
                <a:spcPts val="300"/>
              </a:spcAft>
              <a:buClr>
                <a:srgbClr val="000000"/>
              </a:buClr>
              <a:buFont typeface="Arial"/>
              <a:buChar char="–"/>
            </a:pPr>
            <a:r>
              <a:rPr b="0" lang="en-US" sz="2000" spc="-1" strike="noStrike">
                <a:solidFill>
                  <a:srgbClr val="000000"/>
                </a:solidFill>
                <a:uFill>
                  <a:solidFill>
                    <a:srgbClr val="ffffff"/>
                  </a:solidFill>
                </a:uFill>
                <a:latin typeface="Calibri"/>
              </a:rPr>
              <a:t>What </a:t>
            </a:r>
            <a:r>
              <a:rPr b="0" i="1" lang="en-US" sz="2000" spc="-1" strike="noStrike">
                <a:solidFill>
                  <a:srgbClr val="000000"/>
                </a:solidFill>
                <a:uFill>
                  <a:solidFill>
                    <a:srgbClr val="ffffff"/>
                  </a:solidFill>
                </a:uFill>
                <a:latin typeface="Calibri"/>
              </a:rPr>
              <a:t>categories</a:t>
            </a:r>
            <a:r>
              <a:rPr b="0" lang="en-US" sz="2000" spc="-1" strike="noStrike">
                <a:solidFill>
                  <a:srgbClr val="000000"/>
                </a:solidFill>
                <a:uFill>
                  <a:solidFill>
                    <a:srgbClr val="ffffff"/>
                  </a:solidFill>
                </a:uFill>
                <a:latin typeface="Calibri"/>
              </a:rPr>
              <a:t> of things  exist?</a:t>
            </a:r>
            <a:endParaRPr b="0" lang="en-US" sz="1800" spc="-1" strike="noStrike">
              <a:solidFill>
                <a:srgbClr val="000000"/>
              </a:solidFill>
              <a:uFill>
                <a:solidFill>
                  <a:srgbClr val="ffffff"/>
                </a:solidFill>
              </a:uFill>
              <a:latin typeface="Arial"/>
            </a:endParaRPr>
          </a:p>
          <a:p>
            <a:pPr marL="343080" indent="-342360">
              <a:lnSpc>
                <a:spcPct val="100000"/>
              </a:lnSpc>
              <a:spcBef>
                <a:spcPts val="479"/>
              </a:spcBef>
              <a:spcAft>
                <a:spcPts val="300"/>
              </a:spcAft>
              <a:buClr>
                <a:srgbClr val="000000"/>
              </a:buClr>
              <a:buFont typeface="Arial"/>
              <a:buChar char="•"/>
            </a:pPr>
            <a:r>
              <a:rPr b="0" lang="en-US" sz="2400" spc="-1" strike="noStrike">
                <a:solidFill>
                  <a:srgbClr val="000000"/>
                </a:solidFill>
                <a:uFill>
                  <a:solidFill>
                    <a:srgbClr val="ffffff"/>
                  </a:solidFill>
                </a:uFill>
                <a:latin typeface="Calibri"/>
              </a:rPr>
              <a:t>Ontologies, when communicated to others, </a:t>
            </a:r>
            <a:r>
              <a:rPr b="1" lang="en-US" sz="2400" spc="-1" strike="noStrike">
                <a:solidFill>
                  <a:srgbClr val="000000"/>
                </a:solidFill>
                <a:uFill>
                  <a:solidFill>
                    <a:srgbClr val="ffffff"/>
                  </a:solidFill>
                </a:uFill>
                <a:latin typeface="Calibri"/>
              </a:rPr>
              <a:t>foster a </a:t>
            </a:r>
            <a:r>
              <a:rPr b="1" i="1" lang="en-US" sz="2400" spc="-1" strike="noStrike">
                <a:solidFill>
                  <a:srgbClr val="000000"/>
                </a:solidFill>
                <a:uFill>
                  <a:solidFill>
                    <a:srgbClr val="ffffff"/>
                  </a:solidFill>
                </a:uFill>
                <a:latin typeface="Calibri"/>
              </a:rPr>
              <a:t>shared</a:t>
            </a:r>
            <a:r>
              <a:rPr b="1" lang="en-US" sz="2400" spc="-1" strike="noStrike">
                <a:solidFill>
                  <a:srgbClr val="000000"/>
                </a:solidFill>
                <a:uFill>
                  <a:solidFill>
                    <a:srgbClr val="ffffff"/>
                  </a:solidFill>
                </a:uFill>
                <a:latin typeface="Calibri"/>
              </a:rPr>
              <a:t> understanding of things </a:t>
            </a:r>
            <a:r>
              <a:rPr b="0" lang="en-US" sz="2400" spc="-1" strike="noStrike">
                <a:solidFill>
                  <a:srgbClr val="000000"/>
                </a:solidFill>
                <a:uFill>
                  <a:solidFill>
                    <a:srgbClr val="ffffff"/>
                  </a:solidFill>
                </a:uFill>
                <a:latin typeface="Calibri"/>
              </a:rPr>
              <a:t>by making explicit a way to carve up the world</a:t>
            </a:r>
            <a:endParaRPr b="0" lang="en-US" sz="1800" spc="-1" strike="noStrike">
              <a:solidFill>
                <a:srgbClr val="000000"/>
              </a:solidFill>
              <a:uFill>
                <a:solidFill>
                  <a:srgbClr val="ffffff"/>
                </a:solidFill>
              </a:uFill>
              <a:latin typeface="Arial"/>
            </a:endParaRPr>
          </a:p>
        </p:txBody>
      </p:sp>
      <p:sp>
        <p:nvSpPr>
          <p:cNvPr id="246" name="CustomShape 3"/>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247" name="CustomShape 4"/>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13EB993B-5F21-4722-8AF5-6BB8EA7CD3FF}"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pic>
        <p:nvPicPr>
          <p:cNvPr id="248" name="Picture 2" descr=""/>
          <p:cNvPicPr/>
          <p:nvPr/>
        </p:nvPicPr>
        <p:blipFill>
          <a:blip r:embed="rId1"/>
          <a:stretch/>
        </p:blipFill>
        <p:spPr>
          <a:xfrm>
            <a:off x="7238880" y="1905120"/>
            <a:ext cx="1370880" cy="1792440"/>
          </a:xfrm>
          <a:prstGeom prst="rect">
            <a:avLst/>
          </a:prstGeom>
          <a:ln>
            <a:noFill/>
          </a:ln>
        </p:spPr>
      </p:pic>
      <p:sp>
        <p:nvSpPr>
          <p:cNvPr id="249" name="CustomShape 5"/>
          <p:cNvSpPr/>
          <p:nvPr/>
        </p:nvSpPr>
        <p:spPr>
          <a:xfrm>
            <a:off x="6705720" y="3863160"/>
            <a:ext cx="2437560" cy="179352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Arial"/>
                <a:ea typeface="DejaVu Sans"/>
              </a:rPr>
              <a:t>Greek philosopher Parmenides (515BC) </a:t>
            </a:r>
            <a:r>
              <a:rPr b="0" lang="en-US" sz="1600" spc="-1" strike="noStrike">
                <a:solidFill>
                  <a:srgbClr val="252525"/>
                </a:solidFill>
                <a:uFill>
                  <a:solidFill>
                    <a:srgbClr val="ffffff"/>
                  </a:solidFill>
                </a:uFill>
                <a:latin typeface="Arial"/>
                <a:ea typeface="DejaVu Sans"/>
              </a:rPr>
              <a:t>proposed an ontological  characterization of the fundamental nature of reality – akin to a grand unification theory</a:t>
            </a:r>
            <a:endParaRPr b="0" lang="en-US" sz="1800" spc="-1" strike="noStrike">
              <a:solidFill>
                <a:srgbClr val="000000"/>
              </a:solidFill>
              <a:uFill>
                <a:solidFill>
                  <a:srgbClr val="ffffff"/>
                </a:solidFill>
              </a:uFill>
              <a:latin typeface="Arial"/>
            </a:endParaRPr>
          </a:p>
        </p:txBody>
      </p:sp>
    </p:spTree>
  </p:cSld>
  <p:transition spd="med">
    <p:fade/>
  </p:transition>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4400" spc="-1" strike="noStrike">
                <a:solidFill>
                  <a:srgbClr val="1f497d"/>
                </a:solidFill>
                <a:uFill>
                  <a:solidFill>
                    <a:srgbClr val="ffffff"/>
                  </a:solidFill>
                </a:uFill>
                <a:latin typeface="Calibri"/>
              </a:rPr>
              <a:t>SNOMED-CT</a:t>
            </a:r>
            <a:endParaRPr b="0" lang="en-US" sz="1800" spc="-1" strike="noStrike">
              <a:solidFill>
                <a:srgbClr val="000000"/>
              </a:solidFill>
              <a:uFill>
                <a:solidFill>
                  <a:srgbClr val="ffffff"/>
                </a:solidFill>
              </a:uFill>
              <a:latin typeface="Arial"/>
            </a:endParaRPr>
          </a:p>
        </p:txBody>
      </p:sp>
      <p:sp>
        <p:nvSpPr>
          <p:cNvPr id="418" name="CustomShape 2"/>
          <p:cNvSpPr/>
          <p:nvPr/>
        </p:nvSpPr>
        <p:spPr>
          <a:xfrm>
            <a:off x="457200" y="1523880"/>
            <a:ext cx="4266360" cy="46476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400"/>
              </a:spcBef>
              <a:buClr>
                <a:srgbClr val="000000"/>
              </a:buClr>
              <a:buFont typeface="Arial"/>
              <a:buChar char="•"/>
            </a:pPr>
            <a:r>
              <a:rPr b="0" lang="en-US" sz="2000" spc="-1" strike="noStrike">
                <a:solidFill>
                  <a:srgbClr val="000000"/>
                </a:solidFill>
                <a:uFill>
                  <a:solidFill>
                    <a:srgbClr val="ffffff"/>
                  </a:solidFill>
                </a:uFill>
                <a:latin typeface="Calibri"/>
              </a:rPr>
              <a:t>SNOMED-CT (Clinical Terms) ontology </a:t>
            </a:r>
            <a:endParaRPr b="0" lang="en-US" sz="1800" spc="-1" strike="noStrike">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b="0" lang="en-US" sz="2000" spc="-1" strike="noStrike">
                <a:solidFill>
                  <a:srgbClr val="000000"/>
                </a:solidFill>
                <a:uFill>
                  <a:solidFill>
                    <a:srgbClr val="ffffff"/>
                  </a:solidFill>
                </a:uFill>
                <a:latin typeface="Calibri"/>
              </a:rPr>
              <a:t>used in healthcare systems of more than 15 countries, including Australia, Canada, Denmark, Spain, Sweden and the UK</a:t>
            </a:r>
            <a:endParaRPr b="0" lang="en-US" sz="1800" spc="-1" strike="noStrike">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b="0" lang="en-US" sz="2000" spc="-1" strike="noStrike">
                <a:solidFill>
                  <a:srgbClr val="000000"/>
                </a:solidFill>
                <a:uFill>
                  <a:solidFill>
                    <a:srgbClr val="ffffff"/>
                  </a:solidFill>
                </a:uFill>
                <a:latin typeface="Calibri"/>
              </a:rPr>
              <a:t>used by major US providers</a:t>
            </a:r>
            <a:endParaRPr b="0" lang="en-US" sz="1800" spc="-1" strike="noStrike">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b="0" lang="en-US" sz="2000" spc="-1" strike="noStrike">
                <a:solidFill>
                  <a:srgbClr val="000000"/>
                </a:solidFill>
                <a:uFill>
                  <a:solidFill>
                    <a:srgbClr val="ffffff"/>
                  </a:solidFill>
                </a:uFill>
                <a:latin typeface="Calibri"/>
              </a:rPr>
              <a:t>ontology provides common vocabulary for recording clinical data</a:t>
            </a:r>
            <a:endParaRPr b="0" lang="en-US" sz="1800" spc="-1" strike="noStrike">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b="0" lang="en-US" sz="2000" spc="-1" strike="noStrike">
                <a:solidFill>
                  <a:srgbClr val="000000"/>
                </a:solidFill>
                <a:uFill>
                  <a:solidFill>
                    <a:srgbClr val="ffffff"/>
                  </a:solidFill>
                </a:uFill>
                <a:latin typeface="Calibri"/>
              </a:rPr>
              <a:t>324,129 classes</a:t>
            </a:r>
            <a:endParaRPr b="0" lang="en-US" sz="1800" spc="-1" strike="noStrike">
              <a:solidFill>
                <a:srgbClr val="000000"/>
              </a:solidFill>
              <a:uFill>
                <a:solidFill>
                  <a:srgbClr val="ffffff"/>
                </a:solidFill>
              </a:uFill>
              <a:latin typeface="Arial"/>
            </a:endParaRPr>
          </a:p>
          <a:p>
            <a:pPr>
              <a:lnSpc>
                <a:spcPct val="100000"/>
              </a:lnSpc>
              <a:spcBef>
                <a:spcPts val="400"/>
              </a:spcBef>
            </a:pPr>
            <a:endParaRPr b="0" lang="en-US" sz="1800" spc="-1" strike="noStrike">
              <a:solidFill>
                <a:srgbClr val="000000"/>
              </a:solidFill>
              <a:uFill>
                <a:solidFill>
                  <a:srgbClr val="ffffff"/>
                </a:solidFill>
              </a:uFill>
              <a:latin typeface="Arial"/>
            </a:endParaRPr>
          </a:p>
        </p:txBody>
      </p:sp>
      <p:pic>
        <p:nvPicPr>
          <p:cNvPr id="419" name="Picture 2" descr=""/>
          <p:cNvPicPr/>
          <p:nvPr/>
        </p:nvPicPr>
        <p:blipFill>
          <a:blip r:embed="rId1"/>
          <a:stretch/>
        </p:blipFill>
        <p:spPr>
          <a:xfrm>
            <a:off x="4621320" y="1549440"/>
            <a:ext cx="4521960" cy="3479040"/>
          </a:xfrm>
          <a:prstGeom prst="rect">
            <a:avLst/>
          </a:prstGeom>
          <a:ln>
            <a:noFill/>
          </a:ln>
        </p:spPr>
      </p:pic>
      <p:sp>
        <p:nvSpPr>
          <p:cNvPr id="420" name="CustomShape 3"/>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421" name="CustomShape 4"/>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09B33808-D64D-4971-9FB9-CAFFE3DB1489}"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Tree>
  </p:cSld>
  <p:transition spd="med">
    <p:fade/>
  </p:transition>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4400" spc="-1" strike="noStrike">
                <a:solidFill>
                  <a:srgbClr val="1f497d"/>
                </a:solidFill>
                <a:uFill>
                  <a:solidFill>
                    <a:srgbClr val="ffffff"/>
                  </a:solidFill>
                </a:uFill>
                <a:latin typeface="Calibri"/>
              </a:rPr>
              <a:t>SNOMED-CT</a:t>
            </a:r>
            <a:endParaRPr b="0" lang="en-US" sz="1800" spc="-1" strike="noStrike">
              <a:solidFill>
                <a:srgbClr val="000000"/>
              </a:solidFill>
              <a:uFill>
                <a:solidFill>
                  <a:srgbClr val="ffffff"/>
                </a:solidFill>
              </a:uFill>
              <a:latin typeface="Arial"/>
            </a:endParaRPr>
          </a:p>
        </p:txBody>
      </p:sp>
      <p:sp>
        <p:nvSpPr>
          <p:cNvPr id="423" name="CustomShape 2"/>
          <p:cNvSpPr/>
          <p:nvPr/>
        </p:nvSpPr>
        <p:spPr>
          <a:xfrm>
            <a:off x="457200" y="4114800"/>
            <a:ext cx="8228880" cy="205668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Pattern based knowledge capture</a:t>
            </a:r>
            <a:endParaRPr b="0" lang="en-US" sz="1800" spc="-1" strike="noStrike">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Requires some training and an information system to implement</a:t>
            </a:r>
            <a:endParaRPr b="0" lang="en-US" sz="1800" spc="-1" strike="noStrike">
              <a:solidFill>
                <a:srgbClr val="000000"/>
              </a:solidFill>
              <a:uFill>
                <a:solidFill>
                  <a:srgbClr val="ffffff"/>
                </a:solidFill>
              </a:uFill>
              <a:latin typeface="Arial"/>
            </a:endParaRPr>
          </a:p>
        </p:txBody>
      </p:sp>
      <p:pic>
        <p:nvPicPr>
          <p:cNvPr id="424" name="Picture 3" descr=""/>
          <p:cNvPicPr/>
          <p:nvPr/>
        </p:nvPicPr>
        <p:blipFill>
          <a:blip r:embed="rId1"/>
          <a:stretch/>
        </p:blipFill>
        <p:spPr>
          <a:xfrm>
            <a:off x="-12600" y="1371600"/>
            <a:ext cx="9141840" cy="1940760"/>
          </a:xfrm>
          <a:prstGeom prst="rect">
            <a:avLst/>
          </a:prstGeom>
          <a:ln>
            <a:noFill/>
          </a:ln>
        </p:spPr>
      </p:pic>
      <p:sp>
        <p:nvSpPr>
          <p:cNvPr id="425" name="CustomShape 3"/>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426" name="CustomShape 4"/>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D79A83AD-B4B8-49A9-954C-CF65B751EF27}"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Tree>
  </p:cSld>
  <p:transition spd="med">
    <p:fade/>
  </p:transition>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1f497d"/>
                </a:solidFill>
                <a:uFill>
                  <a:solidFill>
                    <a:srgbClr val="ffffff"/>
                  </a:solidFill>
                </a:uFill>
                <a:latin typeface="Calibri"/>
                <a:ea typeface="ＭＳ Ｐゴシック"/>
              </a:rPr>
              <a:t>SNOMED - Verification</a:t>
            </a:r>
            <a:endParaRPr b="0" lang="en-US" sz="1800" spc="-1" strike="noStrike">
              <a:solidFill>
                <a:srgbClr val="000000"/>
              </a:solidFill>
              <a:uFill>
                <a:solidFill>
                  <a:srgbClr val="ffffff"/>
                </a:solidFill>
              </a:uFill>
              <a:latin typeface="Arial"/>
            </a:endParaRPr>
          </a:p>
        </p:txBody>
      </p:sp>
      <p:sp>
        <p:nvSpPr>
          <p:cNvPr id="428" name="CustomShape 2"/>
          <p:cNvSpPr/>
          <p:nvPr/>
        </p:nvSpPr>
        <p:spPr>
          <a:xfrm>
            <a:off x="457200" y="129456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10000"/>
              </a:lnSpc>
              <a:spcBef>
                <a:spcPts val="320"/>
              </a:spcBef>
              <a:buClr>
                <a:srgbClr val="000090"/>
              </a:buClr>
              <a:buFont typeface="Arial"/>
              <a:buChar char="•"/>
            </a:pPr>
            <a:r>
              <a:rPr b="1" lang="en-US" sz="1600" spc="-1" strike="noStrike">
                <a:solidFill>
                  <a:srgbClr val="000090"/>
                </a:solidFill>
                <a:uFill>
                  <a:solidFill>
                    <a:srgbClr val="ffffff"/>
                  </a:solidFill>
                </a:uFill>
                <a:latin typeface="Calibri"/>
                <a:ea typeface="ＭＳ Ｐゴシック"/>
              </a:rPr>
              <a:t>Kaiser Permanente</a:t>
            </a:r>
            <a:r>
              <a:rPr b="0" lang="en-US" sz="1600" spc="-1" strike="noStrike">
                <a:solidFill>
                  <a:srgbClr val="000000"/>
                </a:solidFill>
                <a:uFill>
                  <a:solidFill>
                    <a:srgbClr val="ffffff"/>
                  </a:solidFill>
                </a:uFill>
                <a:latin typeface="Calibri"/>
                <a:ea typeface="ＭＳ Ｐゴシック"/>
              </a:rPr>
              <a:t> extended SNOMED to express, e.g.:</a:t>
            </a:r>
            <a:endParaRPr b="0" lang="en-US" sz="1800" spc="-1" strike="noStrike">
              <a:solidFill>
                <a:srgbClr val="000000"/>
              </a:solidFill>
              <a:uFill>
                <a:solidFill>
                  <a:srgbClr val="ffffff"/>
                </a:solidFill>
              </a:uFill>
              <a:latin typeface="Arial"/>
            </a:endParaRPr>
          </a:p>
          <a:p>
            <a:pPr lvl="1" marL="743040" indent="-285120">
              <a:lnSpc>
                <a:spcPct val="110000"/>
              </a:lnSpc>
              <a:spcBef>
                <a:spcPts val="320"/>
              </a:spcBef>
              <a:buClr>
                <a:srgbClr val="0000ff"/>
              </a:buClr>
              <a:buFont typeface="Arial"/>
              <a:buChar char="–"/>
            </a:pPr>
            <a:r>
              <a:rPr b="0" i="1" lang="en-US" sz="1600" spc="-1" strike="noStrike">
                <a:solidFill>
                  <a:srgbClr val="0000ff"/>
                </a:solidFill>
                <a:uFill>
                  <a:solidFill>
                    <a:srgbClr val="ffffff"/>
                  </a:solidFill>
                </a:uFill>
                <a:latin typeface="Calibri"/>
                <a:ea typeface="ＭＳ Ｐゴシック"/>
              </a:rPr>
              <a:t>non-viral pneumonia</a:t>
            </a:r>
            <a:r>
              <a:rPr b="0" lang="en-US" sz="1600" spc="-1" strike="noStrike">
                <a:solidFill>
                  <a:srgbClr val="000000"/>
                </a:solidFill>
                <a:uFill>
                  <a:solidFill>
                    <a:srgbClr val="ffffff"/>
                  </a:solidFill>
                </a:uFill>
                <a:latin typeface="Calibri"/>
                <a:ea typeface="ＭＳ Ｐゴシック"/>
              </a:rPr>
              <a:t> (</a:t>
            </a:r>
            <a:r>
              <a:rPr b="1" lang="en-US" sz="1600" spc="-1" strike="noStrike">
                <a:solidFill>
                  <a:srgbClr val="000000"/>
                </a:solidFill>
                <a:uFill>
                  <a:solidFill>
                    <a:srgbClr val="ffffff"/>
                  </a:solidFill>
                </a:uFill>
                <a:latin typeface="Calibri"/>
                <a:ea typeface="ＭＳ Ｐゴシック"/>
              </a:rPr>
              <a:t>negation</a:t>
            </a:r>
            <a:r>
              <a:rPr b="0" lang="en-US" sz="1600" spc="-1" strike="noStrike">
                <a:solidFill>
                  <a:srgbClr val="000000"/>
                </a:solidFill>
                <a:uFill>
                  <a:solidFill>
                    <a:srgbClr val="ffffff"/>
                  </a:solidFill>
                </a:uFill>
                <a:latin typeface="Calibri"/>
                <a:ea typeface="ＭＳ Ｐゴシック"/>
              </a:rPr>
              <a:t>)</a:t>
            </a:r>
            <a:endParaRPr b="0" lang="en-US" sz="1800" spc="-1" strike="noStrike">
              <a:solidFill>
                <a:srgbClr val="000000"/>
              </a:solidFill>
              <a:uFill>
                <a:solidFill>
                  <a:srgbClr val="ffffff"/>
                </a:solidFill>
              </a:uFill>
              <a:latin typeface="Arial"/>
            </a:endParaRPr>
          </a:p>
          <a:p>
            <a:pPr lvl="1" marL="743040" indent="-285120">
              <a:lnSpc>
                <a:spcPct val="110000"/>
              </a:lnSpc>
              <a:spcBef>
                <a:spcPts val="320"/>
              </a:spcBef>
              <a:buClr>
                <a:srgbClr val="0000ff"/>
              </a:buClr>
              <a:buFont typeface="Arial"/>
              <a:buChar char="–"/>
            </a:pPr>
            <a:r>
              <a:rPr b="0" i="1" lang="en-US" sz="1600" spc="-1" strike="noStrike">
                <a:solidFill>
                  <a:srgbClr val="0000ff"/>
                </a:solidFill>
                <a:uFill>
                  <a:solidFill>
                    <a:srgbClr val="ffffff"/>
                  </a:solidFill>
                </a:uFill>
                <a:latin typeface="Calibri"/>
                <a:ea typeface="ＭＳ Ｐゴシック"/>
              </a:rPr>
              <a:t>infectious pneumonia</a:t>
            </a:r>
            <a:r>
              <a:rPr b="0" lang="en-US" sz="1600" spc="-1" strike="noStrike">
                <a:solidFill>
                  <a:srgbClr val="000000"/>
                </a:solidFill>
                <a:uFill>
                  <a:solidFill>
                    <a:srgbClr val="ffffff"/>
                  </a:solidFill>
                </a:uFill>
                <a:latin typeface="Calibri"/>
                <a:ea typeface="ＭＳ Ｐゴシック"/>
              </a:rPr>
              <a:t> is caused by a </a:t>
            </a:r>
            <a:r>
              <a:rPr b="0" i="1" lang="en-US" sz="1600" spc="-1" strike="noStrike">
                <a:solidFill>
                  <a:srgbClr val="0000ff"/>
                </a:solidFill>
                <a:uFill>
                  <a:solidFill>
                    <a:srgbClr val="ffffff"/>
                  </a:solidFill>
                </a:uFill>
                <a:latin typeface="Calibri"/>
                <a:ea typeface="ＭＳ Ｐゴシック"/>
              </a:rPr>
              <a:t>virus</a:t>
            </a:r>
            <a:r>
              <a:rPr b="0" lang="en-US" sz="1600" spc="-1" strike="noStrike">
                <a:solidFill>
                  <a:srgbClr val="000000"/>
                </a:solidFill>
                <a:uFill>
                  <a:solidFill>
                    <a:srgbClr val="ffffff"/>
                  </a:solidFill>
                </a:uFill>
                <a:latin typeface="Calibri"/>
                <a:ea typeface="ＭＳ Ｐゴシック"/>
              </a:rPr>
              <a:t> or a </a:t>
            </a:r>
            <a:r>
              <a:rPr b="0" i="1" lang="en-US" sz="1600" spc="-1" strike="noStrike">
                <a:solidFill>
                  <a:srgbClr val="0000ff"/>
                </a:solidFill>
                <a:uFill>
                  <a:solidFill>
                    <a:srgbClr val="ffffff"/>
                  </a:solidFill>
                </a:uFill>
                <a:latin typeface="Calibri"/>
                <a:ea typeface="ＭＳ Ｐゴシック"/>
              </a:rPr>
              <a:t>bacterium</a:t>
            </a:r>
            <a:r>
              <a:rPr b="0" lang="en-US" sz="1600" spc="-1" strike="noStrike">
                <a:solidFill>
                  <a:srgbClr val="000000"/>
                </a:solidFill>
                <a:uFill>
                  <a:solidFill>
                    <a:srgbClr val="ffffff"/>
                  </a:solidFill>
                </a:uFill>
                <a:latin typeface="Calibri"/>
                <a:ea typeface="ＭＳ Ｐゴシック"/>
              </a:rPr>
              <a:t> (</a:t>
            </a:r>
            <a:r>
              <a:rPr b="1" lang="en-US" sz="1600" spc="-1" strike="noStrike">
                <a:solidFill>
                  <a:srgbClr val="000000"/>
                </a:solidFill>
                <a:uFill>
                  <a:solidFill>
                    <a:srgbClr val="ffffff"/>
                  </a:solidFill>
                </a:uFill>
                <a:latin typeface="Calibri"/>
                <a:ea typeface="ＭＳ Ｐゴシック"/>
              </a:rPr>
              <a:t>disjunction</a:t>
            </a:r>
            <a:r>
              <a:rPr b="0" lang="en-US" sz="1600" spc="-1" strike="noStrike">
                <a:solidFill>
                  <a:srgbClr val="000000"/>
                </a:solidFill>
                <a:uFill>
                  <a:solidFill>
                    <a:srgbClr val="ffffff"/>
                  </a:solidFill>
                </a:uFill>
                <a:latin typeface="Calibri"/>
                <a:ea typeface="ＭＳ Ｐゴシック"/>
              </a:rPr>
              <a:t>)</a:t>
            </a:r>
            <a:endParaRPr b="0" lang="en-US" sz="1800" spc="-1" strike="noStrike">
              <a:solidFill>
                <a:srgbClr val="000000"/>
              </a:solidFill>
              <a:uFill>
                <a:solidFill>
                  <a:srgbClr val="ffffff"/>
                </a:solidFill>
              </a:uFill>
              <a:latin typeface="Arial"/>
            </a:endParaRPr>
          </a:p>
          <a:p>
            <a:pPr lvl="1" marL="743040" indent="-285120">
              <a:lnSpc>
                <a:spcPct val="110000"/>
              </a:lnSpc>
              <a:spcBef>
                <a:spcPts val="320"/>
              </a:spcBef>
              <a:buClr>
                <a:srgbClr val="0000ff"/>
              </a:buClr>
              <a:buFont typeface="Arial"/>
              <a:buChar char="–"/>
            </a:pPr>
            <a:r>
              <a:rPr b="0" i="1" lang="en-US" sz="1600" spc="-1" strike="noStrike">
                <a:solidFill>
                  <a:srgbClr val="0000ff"/>
                </a:solidFill>
                <a:uFill>
                  <a:solidFill>
                    <a:srgbClr val="ffffff"/>
                  </a:solidFill>
                </a:uFill>
                <a:latin typeface="Calibri"/>
                <a:ea typeface="ＭＳ Ｐゴシック"/>
              </a:rPr>
              <a:t>double pneumonia</a:t>
            </a:r>
            <a:r>
              <a:rPr b="0" lang="en-US" sz="1600" spc="-1" strike="noStrike">
                <a:solidFill>
                  <a:srgbClr val="000000"/>
                </a:solidFill>
                <a:uFill>
                  <a:solidFill>
                    <a:srgbClr val="ffffff"/>
                  </a:solidFill>
                </a:uFill>
                <a:latin typeface="Calibri"/>
                <a:ea typeface="ＭＳ Ｐゴシック"/>
              </a:rPr>
              <a:t> occurs in </a:t>
            </a:r>
            <a:r>
              <a:rPr b="0" lang="en-US" sz="1600" spc="-1" strike="noStrike">
                <a:solidFill>
                  <a:srgbClr val="0000ff"/>
                </a:solidFill>
                <a:uFill>
                  <a:solidFill>
                    <a:srgbClr val="ffffff"/>
                  </a:solidFill>
                </a:uFill>
                <a:latin typeface="Calibri"/>
                <a:ea typeface="ＭＳ Ｐゴシック"/>
              </a:rPr>
              <a:t>two </a:t>
            </a:r>
            <a:r>
              <a:rPr b="0" i="1" lang="en-US" sz="1600" spc="-1" strike="noStrike">
                <a:solidFill>
                  <a:srgbClr val="0000ff"/>
                </a:solidFill>
                <a:uFill>
                  <a:solidFill>
                    <a:srgbClr val="ffffff"/>
                  </a:solidFill>
                </a:uFill>
                <a:latin typeface="Calibri"/>
                <a:ea typeface="ＭＳ Ｐゴシック"/>
              </a:rPr>
              <a:t>lungs</a:t>
            </a:r>
            <a:r>
              <a:rPr b="0" lang="en-US" sz="1600" spc="-1" strike="noStrike">
                <a:solidFill>
                  <a:srgbClr val="000000"/>
                </a:solidFill>
                <a:uFill>
                  <a:solidFill>
                    <a:srgbClr val="ffffff"/>
                  </a:solidFill>
                </a:uFill>
                <a:latin typeface="Calibri"/>
                <a:ea typeface="ＭＳ Ｐゴシック"/>
              </a:rPr>
              <a:t> (</a:t>
            </a:r>
            <a:r>
              <a:rPr b="1" lang="en-US" sz="1600" spc="-1" strike="noStrike">
                <a:solidFill>
                  <a:srgbClr val="000000"/>
                </a:solidFill>
                <a:uFill>
                  <a:solidFill>
                    <a:srgbClr val="ffffff"/>
                  </a:solidFill>
                </a:uFill>
                <a:latin typeface="Calibri"/>
                <a:ea typeface="ＭＳ Ｐゴシック"/>
              </a:rPr>
              <a:t>cardinalities</a:t>
            </a:r>
            <a:r>
              <a:rPr b="0" lang="en-US" sz="1600" spc="-1" strike="noStrike">
                <a:solidFill>
                  <a:srgbClr val="000000"/>
                </a:solidFill>
                <a:uFill>
                  <a:solidFill>
                    <a:srgbClr val="ffffff"/>
                  </a:solidFill>
                </a:uFill>
                <a:latin typeface="Calibri"/>
                <a:ea typeface="ＭＳ Ｐゴシック"/>
              </a:rPr>
              <a:t>)</a:t>
            </a:r>
            <a:endParaRPr b="0" lang="en-US" sz="1800" spc="-1" strike="noStrike">
              <a:solidFill>
                <a:srgbClr val="000000"/>
              </a:solidFill>
              <a:uFill>
                <a:solidFill>
                  <a:srgbClr val="ffffff"/>
                </a:solidFill>
              </a:uFill>
              <a:latin typeface="Arial"/>
            </a:endParaRPr>
          </a:p>
          <a:p>
            <a:pPr marL="343080" indent="-342360">
              <a:lnSpc>
                <a:spcPct val="110000"/>
              </a:lnSpc>
              <a:spcBef>
                <a:spcPts val="320"/>
              </a:spcBef>
              <a:buClr>
                <a:srgbClr val="000000"/>
              </a:buClr>
              <a:buFont typeface="Arial"/>
              <a:buChar char="•"/>
            </a:pPr>
            <a:r>
              <a:rPr b="0" lang="en-US" sz="1600" spc="-1" strike="noStrike">
                <a:solidFill>
                  <a:srgbClr val="000000"/>
                </a:solidFill>
                <a:uFill>
                  <a:solidFill>
                    <a:srgbClr val="ffffff"/>
                  </a:solidFill>
                </a:uFill>
                <a:latin typeface="Calibri"/>
                <a:ea typeface="ＭＳ Ｐゴシック"/>
              </a:rPr>
              <a:t>This is easy in </a:t>
            </a:r>
            <a:r>
              <a:rPr b="1" lang="en-US" sz="1600" spc="-1" strike="noStrike">
                <a:solidFill>
                  <a:srgbClr val="000090"/>
                </a:solidFill>
                <a:uFill>
                  <a:solidFill>
                    <a:srgbClr val="ffffff"/>
                  </a:solidFill>
                </a:uFill>
                <a:latin typeface="Calibri"/>
                <a:ea typeface="ＭＳ Ｐゴシック"/>
              </a:rPr>
              <a:t>SNOMED-OWL</a:t>
            </a:r>
            <a:endParaRPr b="0" lang="en-US" sz="1800" spc="-1" strike="noStrike">
              <a:solidFill>
                <a:srgbClr val="000000"/>
              </a:solidFill>
              <a:uFill>
                <a:solidFill>
                  <a:srgbClr val="ffffff"/>
                </a:solidFill>
              </a:uFill>
              <a:latin typeface="Arial"/>
            </a:endParaRPr>
          </a:p>
          <a:p>
            <a:pPr lvl="1" marL="743040" indent="-285120">
              <a:lnSpc>
                <a:spcPct val="110000"/>
              </a:lnSpc>
              <a:spcBef>
                <a:spcPts val="320"/>
              </a:spcBef>
              <a:buClr>
                <a:srgbClr val="000000"/>
              </a:buClr>
              <a:buFont typeface="Arial"/>
              <a:buChar char="–"/>
            </a:pPr>
            <a:r>
              <a:rPr b="0" lang="en-US" sz="1600" spc="-1" strike="noStrike">
                <a:solidFill>
                  <a:srgbClr val="000000"/>
                </a:solidFill>
                <a:uFill>
                  <a:solidFill>
                    <a:srgbClr val="ffffff"/>
                  </a:solidFill>
                </a:uFill>
                <a:latin typeface="Calibri"/>
                <a:ea typeface="ＭＳ Ｐゴシック"/>
              </a:rPr>
              <a:t>but reasoner failed to find expected </a:t>
            </a:r>
            <a:r>
              <a:rPr b="1" lang="en-US" sz="1600" spc="-1" strike="noStrike">
                <a:solidFill>
                  <a:srgbClr val="000000"/>
                </a:solidFill>
                <a:uFill>
                  <a:solidFill>
                    <a:srgbClr val="ffffff"/>
                  </a:solidFill>
                </a:uFill>
                <a:latin typeface="Calibri"/>
                <a:ea typeface="ＭＳ Ｐゴシック"/>
              </a:rPr>
              <a:t>subsumptions</a:t>
            </a:r>
            <a:r>
              <a:rPr b="0" lang="en-US" sz="1600" spc="-1" strike="noStrike">
                <a:solidFill>
                  <a:srgbClr val="000000"/>
                </a:solidFill>
                <a:uFill>
                  <a:solidFill>
                    <a:srgbClr val="ffffff"/>
                  </a:solidFill>
                </a:uFill>
                <a:latin typeface="Calibri"/>
                <a:ea typeface="ＭＳ Ｐゴシック"/>
              </a:rPr>
              <a:t>, e.g., that </a:t>
            </a:r>
            <a:r>
              <a:rPr b="0" i="1" lang="en-US" sz="1600" spc="-1" strike="noStrike">
                <a:solidFill>
                  <a:srgbClr val="0000ff"/>
                </a:solidFill>
                <a:uFill>
                  <a:solidFill>
                    <a:srgbClr val="ffffff"/>
                  </a:solidFill>
                </a:uFill>
                <a:latin typeface="Calibri"/>
                <a:ea typeface="ＭＳ Ｐゴシック"/>
              </a:rPr>
              <a:t>bacterial pneumonia</a:t>
            </a:r>
            <a:r>
              <a:rPr b="0" lang="en-US" sz="1600" spc="-1" strike="noStrike">
                <a:solidFill>
                  <a:srgbClr val="000000"/>
                </a:solidFill>
                <a:uFill>
                  <a:solidFill>
                    <a:srgbClr val="ffffff"/>
                  </a:solidFill>
                </a:uFill>
                <a:latin typeface="Calibri"/>
                <a:ea typeface="ＭＳ Ｐゴシック"/>
              </a:rPr>
              <a:t> is a kind of </a:t>
            </a:r>
            <a:r>
              <a:rPr b="0" i="1" lang="en-US" sz="1600" spc="-1" strike="noStrike">
                <a:solidFill>
                  <a:srgbClr val="0000ff"/>
                </a:solidFill>
                <a:uFill>
                  <a:solidFill>
                    <a:srgbClr val="ffffff"/>
                  </a:solidFill>
                </a:uFill>
                <a:latin typeface="Calibri"/>
                <a:ea typeface="ＭＳ Ｐゴシック"/>
              </a:rPr>
              <a:t>non-viral pneumonia</a:t>
            </a:r>
            <a:endParaRPr b="0" lang="en-US" sz="1800" spc="-1" strike="noStrike">
              <a:solidFill>
                <a:srgbClr val="000000"/>
              </a:solidFill>
              <a:uFill>
                <a:solidFill>
                  <a:srgbClr val="ffffff"/>
                </a:solidFill>
              </a:uFill>
              <a:latin typeface="Arial"/>
            </a:endParaRPr>
          </a:p>
          <a:p>
            <a:pPr marL="343080" indent="-342360">
              <a:lnSpc>
                <a:spcPct val="110000"/>
              </a:lnSpc>
              <a:spcBef>
                <a:spcPts val="320"/>
              </a:spcBef>
              <a:buClr>
                <a:srgbClr val="000000"/>
              </a:buClr>
              <a:buFont typeface="Arial"/>
              <a:buChar char="•"/>
            </a:pPr>
            <a:r>
              <a:rPr b="0" lang="en-US" sz="1600" spc="-1" strike="noStrike">
                <a:solidFill>
                  <a:srgbClr val="000000"/>
                </a:solidFill>
                <a:uFill>
                  <a:solidFill>
                    <a:srgbClr val="ffffff"/>
                  </a:solidFill>
                </a:uFill>
                <a:latin typeface="Calibri"/>
                <a:ea typeface="ＭＳ Ｐゴシック"/>
              </a:rPr>
              <a:t>Ontology </a:t>
            </a:r>
            <a:r>
              <a:rPr b="1" lang="en-US" sz="1600" spc="-1" strike="noStrike">
                <a:solidFill>
                  <a:srgbClr val="000090"/>
                </a:solidFill>
                <a:uFill>
                  <a:solidFill>
                    <a:srgbClr val="ffffff"/>
                  </a:solidFill>
                </a:uFill>
                <a:latin typeface="Calibri"/>
                <a:ea typeface="ＭＳ Ｐゴシック"/>
              </a:rPr>
              <a:t>under-constrained</a:t>
            </a:r>
            <a:r>
              <a:rPr b="0" lang="en-US" sz="1600" spc="-1" strike="noStrike">
                <a:solidFill>
                  <a:srgbClr val="000000"/>
                </a:solidFill>
                <a:uFill>
                  <a:solidFill>
                    <a:srgbClr val="ffffff"/>
                  </a:solidFill>
                </a:uFill>
                <a:latin typeface="Calibri"/>
                <a:ea typeface="ＭＳ Ｐゴシック"/>
              </a:rPr>
              <a:t>: need to add </a:t>
            </a:r>
            <a:r>
              <a:rPr b="1" lang="en-US" sz="1600" spc="-1" strike="noStrike">
                <a:solidFill>
                  <a:srgbClr val="000000"/>
                </a:solidFill>
                <a:uFill>
                  <a:solidFill>
                    <a:srgbClr val="ffffff"/>
                  </a:solidFill>
                </a:uFill>
                <a:latin typeface="Calibri"/>
                <a:ea typeface="ＭＳ Ｐゴシック"/>
              </a:rPr>
              <a:t>disjointness</a:t>
            </a:r>
            <a:r>
              <a:rPr b="0" lang="en-US" sz="1600" spc="-1" strike="noStrike">
                <a:solidFill>
                  <a:srgbClr val="000000"/>
                </a:solidFill>
                <a:uFill>
                  <a:solidFill>
                    <a:srgbClr val="ffffff"/>
                  </a:solidFill>
                </a:uFill>
                <a:latin typeface="Calibri"/>
                <a:ea typeface="ＭＳ Ｐゴシック"/>
              </a:rPr>
              <a:t> axioms</a:t>
            </a:r>
            <a:endParaRPr b="0" lang="en-US" sz="1800" spc="-1" strike="noStrike">
              <a:solidFill>
                <a:srgbClr val="000000"/>
              </a:solidFill>
              <a:uFill>
                <a:solidFill>
                  <a:srgbClr val="ffffff"/>
                </a:solidFill>
              </a:uFill>
              <a:latin typeface="Arial"/>
            </a:endParaRPr>
          </a:p>
          <a:p>
            <a:pPr lvl="1" marL="743040" indent="-285120">
              <a:lnSpc>
                <a:spcPct val="110000"/>
              </a:lnSpc>
              <a:spcBef>
                <a:spcPts val="320"/>
              </a:spcBef>
              <a:buClr>
                <a:srgbClr val="0000ff"/>
              </a:buClr>
              <a:buFont typeface="Arial"/>
              <a:buChar char="–"/>
            </a:pPr>
            <a:r>
              <a:rPr b="0" i="1" lang="en-US" sz="1600" spc="-1" strike="noStrike">
                <a:solidFill>
                  <a:srgbClr val="0000ff"/>
                </a:solidFill>
                <a:uFill>
                  <a:solidFill>
                    <a:srgbClr val="ffffff"/>
                  </a:solidFill>
                </a:uFill>
                <a:latin typeface="Calibri"/>
                <a:ea typeface="ＭＳ Ｐゴシック"/>
              </a:rPr>
              <a:t>virus</a:t>
            </a:r>
            <a:r>
              <a:rPr b="0" lang="en-US" sz="1600" spc="-1" strike="noStrike">
                <a:solidFill>
                  <a:srgbClr val="000000"/>
                </a:solidFill>
                <a:uFill>
                  <a:solidFill>
                    <a:srgbClr val="ffffff"/>
                  </a:solidFill>
                </a:uFill>
                <a:latin typeface="Calibri"/>
                <a:ea typeface="ＭＳ Ｐゴシック"/>
              </a:rPr>
              <a:t> and </a:t>
            </a:r>
            <a:r>
              <a:rPr b="0" i="1" lang="en-US" sz="1600" spc="-1" strike="noStrike">
                <a:solidFill>
                  <a:srgbClr val="0000ff"/>
                </a:solidFill>
                <a:uFill>
                  <a:solidFill>
                    <a:srgbClr val="ffffff"/>
                  </a:solidFill>
                </a:uFill>
                <a:latin typeface="Calibri"/>
                <a:ea typeface="ＭＳ Ｐゴシック"/>
              </a:rPr>
              <a:t>bacterium</a:t>
            </a:r>
            <a:r>
              <a:rPr b="0" lang="en-US" sz="1600" spc="-1" strike="noStrike">
                <a:solidFill>
                  <a:srgbClr val="000000"/>
                </a:solidFill>
                <a:uFill>
                  <a:solidFill>
                    <a:srgbClr val="ffffff"/>
                  </a:solidFill>
                </a:uFill>
                <a:latin typeface="Calibri"/>
                <a:ea typeface="ＭＳ Ｐゴシック"/>
              </a:rPr>
              <a:t> must be disjoint</a:t>
            </a:r>
            <a:endParaRPr b="0" lang="en-US" sz="1800" spc="-1" strike="noStrike">
              <a:solidFill>
                <a:srgbClr val="000000"/>
              </a:solidFill>
              <a:uFill>
                <a:solidFill>
                  <a:srgbClr val="ffffff"/>
                </a:solidFill>
              </a:uFill>
              <a:latin typeface="Arial"/>
            </a:endParaRPr>
          </a:p>
          <a:p>
            <a:pPr marL="343080" indent="-342360">
              <a:lnSpc>
                <a:spcPct val="100000"/>
              </a:lnSpc>
              <a:spcBef>
                <a:spcPts val="320"/>
              </a:spcBef>
              <a:buClr>
                <a:srgbClr val="000000"/>
              </a:buClr>
              <a:buFont typeface="Arial"/>
              <a:buChar char="•"/>
            </a:pPr>
            <a:r>
              <a:rPr b="0" lang="en-US" sz="1600" spc="-1" strike="noStrike">
                <a:solidFill>
                  <a:srgbClr val="000000"/>
                </a:solidFill>
                <a:uFill>
                  <a:solidFill>
                    <a:srgbClr val="ffffff"/>
                  </a:solidFill>
                </a:uFill>
                <a:latin typeface="Calibri"/>
                <a:ea typeface="ＭＳ Ｐゴシック"/>
              </a:rPr>
              <a:t>Adding </a:t>
            </a:r>
            <a:r>
              <a:rPr b="1" lang="en-US" sz="1600" spc="-1" strike="noStrike">
                <a:solidFill>
                  <a:srgbClr val="000000"/>
                </a:solidFill>
                <a:uFill>
                  <a:solidFill>
                    <a:srgbClr val="ffffff"/>
                  </a:solidFill>
                </a:uFill>
                <a:latin typeface="Calibri"/>
                <a:ea typeface="ＭＳ Ｐゴシック"/>
              </a:rPr>
              <a:t>disjointness</a:t>
            </a:r>
            <a:r>
              <a:rPr b="0" lang="en-US" sz="1600" spc="-1" strike="noStrike">
                <a:solidFill>
                  <a:srgbClr val="000000"/>
                </a:solidFill>
                <a:uFill>
                  <a:solidFill>
                    <a:srgbClr val="ffffff"/>
                  </a:solidFill>
                </a:uFill>
                <a:latin typeface="Calibri"/>
                <a:ea typeface="ＭＳ Ｐゴシック"/>
              </a:rPr>
              <a:t> led to </a:t>
            </a:r>
            <a:r>
              <a:rPr b="1" lang="en-US" sz="1600" spc="-1" strike="noStrike">
                <a:solidFill>
                  <a:srgbClr val="000090"/>
                </a:solidFill>
                <a:uFill>
                  <a:solidFill>
                    <a:srgbClr val="ffffff"/>
                  </a:solidFill>
                </a:uFill>
                <a:latin typeface="Calibri"/>
                <a:ea typeface="ＭＳ Ｐゴシック"/>
              </a:rPr>
              <a:t>surprising results</a:t>
            </a:r>
            <a:endParaRPr b="0" lang="en-US" sz="1800" spc="-1" strike="noStrike">
              <a:solidFill>
                <a:srgbClr val="000000"/>
              </a:solidFill>
              <a:uFill>
                <a:solidFill>
                  <a:srgbClr val="ffffff"/>
                </a:solidFill>
              </a:uFill>
              <a:latin typeface="Arial"/>
            </a:endParaRPr>
          </a:p>
          <a:p>
            <a:pPr lvl="1" marL="743040" indent="-285120">
              <a:lnSpc>
                <a:spcPct val="100000"/>
              </a:lnSpc>
              <a:spcBef>
                <a:spcPts val="320"/>
              </a:spcBef>
              <a:buClr>
                <a:srgbClr val="000000"/>
              </a:buClr>
              <a:buFont typeface="Arial"/>
              <a:buChar char="–"/>
            </a:pPr>
            <a:r>
              <a:rPr b="0" lang="en-US" sz="1600" spc="-1" strike="noStrike">
                <a:solidFill>
                  <a:srgbClr val="000000"/>
                </a:solidFill>
                <a:uFill>
                  <a:solidFill>
                    <a:srgbClr val="ffffff"/>
                  </a:solidFill>
                </a:uFill>
                <a:latin typeface="Calibri"/>
                <a:ea typeface="ＭＳ Ｐゴシック"/>
              </a:rPr>
              <a:t>many classes become inconsistent, e.g., </a:t>
            </a:r>
            <a:r>
              <a:rPr b="0" i="1" lang="en-US" sz="1600" spc="-1" strike="noStrike">
                <a:solidFill>
                  <a:srgbClr val="0000ff"/>
                </a:solidFill>
                <a:uFill>
                  <a:solidFill>
                    <a:srgbClr val="ffffff"/>
                  </a:solidFill>
                </a:uFill>
                <a:latin typeface="Calibri"/>
                <a:ea typeface="ＭＳ Ｐゴシック"/>
              </a:rPr>
              <a:t>percutanious embolization of hepatic artery using fluoroscopy guidance</a:t>
            </a:r>
            <a:endParaRPr b="0" lang="en-US" sz="1800" spc="-1" strike="noStrike">
              <a:solidFill>
                <a:srgbClr val="000000"/>
              </a:solidFill>
              <a:uFill>
                <a:solidFill>
                  <a:srgbClr val="ffffff"/>
                </a:solidFill>
              </a:uFill>
              <a:latin typeface="Arial"/>
            </a:endParaRPr>
          </a:p>
          <a:p>
            <a:pPr marL="343080" indent="-342360">
              <a:lnSpc>
                <a:spcPct val="100000"/>
              </a:lnSpc>
              <a:spcBef>
                <a:spcPts val="320"/>
              </a:spcBef>
              <a:buClr>
                <a:srgbClr val="000000"/>
              </a:buClr>
              <a:buFont typeface="Arial"/>
              <a:buChar char="•"/>
            </a:pPr>
            <a:r>
              <a:rPr b="0" lang="en-US" sz="1600" spc="-1" strike="noStrike">
                <a:solidFill>
                  <a:srgbClr val="000000"/>
                </a:solidFill>
                <a:uFill>
                  <a:solidFill>
                    <a:srgbClr val="ffffff"/>
                  </a:solidFill>
                </a:uFill>
                <a:latin typeface="Calibri"/>
                <a:ea typeface="ＭＳ Ｐゴシック"/>
              </a:rPr>
              <a:t>Cause of </a:t>
            </a:r>
            <a:r>
              <a:rPr b="1" lang="en-US" sz="1600" spc="-1" strike="noStrike">
                <a:solidFill>
                  <a:srgbClr val="000090"/>
                </a:solidFill>
                <a:uFill>
                  <a:solidFill>
                    <a:srgbClr val="ffffff"/>
                  </a:solidFill>
                </a:uFill>
                <a:latin typeface="Calibri"/>
                <a:ea typeface="ＭＳ Ｐゴシック"/>
              </a:rPr>
              <a:t>inconsistencies</a:t>
            </a:r>
            <a:r>
              <a:rPr b="0" lang="en-US" sz="1600" spc="-1" strike="noStrike">
                <a:solidFill>
                  <a:srgbClr val="000000"/>
                </a:solidFill>
                <a:uFill>
                  <a:solidFill>
                    <a:srgbClr val="ffffff"/>
                  </a:solidFill>
                </a:uFill>
                <a:latin typeface="Calibri"/>
                <a:ea typeface="ＭＳ Ｐゴシック"/>
              </a:rPr>
              <a:t> identified in the class </a:t>
            </a:r>
            <a:r>
              <a:rPr b="0" i="1" lang="en-US" sz="1600" spc="-1" strike="noStrike">
                <a:solidFill>
                  <a:srgbClr val="0000ff"/>
                </a:solidFill>
                <a:uFill>
                  <a:solidFill>
                    <a:srgbClr val="ffffff"/>
                  </a:solidFill>
                </a:uFill>
                <a:latin typeface="Calibri"/>
                <a:ea typeface="ＭＳ Ｐゴシック"/>
              </a:rPr>
              <a:t>groin</a:t>
            </a:r>
            <a:endParaRPr b="0" lang="en-US" sz="1800" spc="-1" strike="noStrike">
              <a:solidFill>
                <a:srgbClr val="000000"/>
              </a:solidFill>
              <a:uFill>
                <a:solidFill>
                  <a:srgbClr val="ffffff"/>
                </a:solidFill>
              </a:uFill>
              <a:latin typeface="Arial"/>
            </a:endParaRPr>
          </a:p>
          <a:p>
            <a:pPr lvl="1" marL="743040" indent="-285120">
              <a:lnSpc>
                <a:spcPct val="100000"/>
              </a:lnSpc>
              <a:spcBef>
                <a:spcPts val="320"/>
              </a:spcBef>
              <a:buClr>
                <a:srgbClr val="0000ff"/>
              </a:buClr>
              <a:buFont typeface="Arial"/>
              <a:buChar char="–"/>
            </a:pPr>
            <a:r>
              <a:rPr b="0" i="1" lang="en-US" sz="1600" spc="-1" strike="noStrike">
                <a:solidFill>
                  <a:srgbClr val="0000ff"/>
                </a:solidFill>
                <a:uFill>
                  <a:solidFill>
                    <a:srgbClr val="ffffff"/>
                  </a:solidFill>
                </a:uFill>
                <a:latin typeface="Calibri"/>
                <a:ea typeface="ＭＳ Ｐゴシック"/>
              </a:rPr>
              <a:t>groin</a:t>
            </a:r>
            <a:r>
              <a:rPr b="0" lang="en-US" sz="1600" spc="-1" strike="noStrike">
                <a:solidFill>
                  <a:srgbClr val="000000"/>
                </a:solidFill>
                <a:uFill>
                  <a:solidFill>
                    <a:srgbClr val="ffffff"/>
                  </a:solidFill>
                </a:uFill>
                <a:latin typeface="Calibri"/>
                <a:ea typeface="ＭＳ Ｐゴシック"/>
              </a:rPr>
              <a:t> asserted to be subclass of both </a:t>
            </a:r>
            <a:r>
              <a:rPr b="0" i="1" lang="en-US" sz="1600" spc="-1" strike="noStrike">
                <a:solidFill>
                  <a:srgbClr val="0000ff"/>
                </a:solidFill>
                <a:uFill>
                  <a:solidFill>
                    <a:srgbClr val="ffffff"/>
                  </a:solidFill>
                </a:uFill>
                <a:latin typeface="Calibri"/>
                <a:ea typeface="ＭＳ Ｐゴシック"/>
              </a:rPr>
              <a:t>abdomen</a:t>
            </a:r>
            <a:r>
              <a:rPr b="0" lang="en-US" sz="1600" spc="-1" strike="noStrike">
                <a:solidFill>
                  <a:srgbClr val="000000"/>
                </a:solidFill>
                <a:uFill>
                  <a:solidFill>
                    <a:srgbClr val="ffffff"/>
                  </a:solidFill>
                </a:uFill>
                <a:latin typeface="Calibri"/>
                <a:ea typeface="ＭＳ Ｐゴシック"/>
              </a:rPr>
              <a:t> and </a:t>
            </a:r>
            <a:r>
              <a:rPr b="0" i="1" lang="en-US" sz="1600" spc="-1" strike="noStrike">
                <a:solidFill>
                  <a:srgbClr val="0000ff"/>
                </a:solidFill>
                <a:uFill>
                  <a:solidFill>
                    <a:srgbClr val="ffffff"/>
                  </a:solidFill>
                </a:uFill>
                <a:latin typeface="Calibri"/>
                <a:ea typeface="ＭＳ Ｐゴシック"/>
              </a:rPr>
              <a:t>leg</a:t>
            </a:r>
            <a:endParaRPr b="0" lang="en-US" sz="1800" spc="-1" strike="noStrike">
              <a:solidFill>
                <a:srgbClr val="000000"/>
              </a:solidFill>
              <a:uFill>
                <a:solidFill>
                  <a:srgbClr val="ffffff"/>
                </a:solidFill>
              </a:uFill>
              <a:latin typeface="Arial"/>
            </a:endParaRPr>
          </a:p>
          <a:p>
            <a:pPr lvl="1" marL="743040" indent="-285120">
              <a:lnSpc>
                <a:spcPct val="100000"/>
              </a:lnSpc>
              <a:spcBef>
                <a:spcPts val="320"/>
              </a:spcBef>
              <a:buClr>
                <a:srgbClr val="0000ff"/>
              </a:buClr>
              <a:buFont typeface="Arial"/>
              <a:buChar char="–"/>
            </a:pPr>
            <a:r>
              <a:rPr b="0" i="1" lang="en-US" sz="1600" spc="-1" strike="noStrike">
                <a:solidFill>
                  <a:srgbClr val="0000ff"/>
                </a:solidFill>
                <a:uFill>
                  <a:solidFill>
                    <a:srgbClr val="ffffff"/>
                  </a:solidFill>
                </a:uFill>
                <a:latin typeface="Calibri"/>
                <a:ea typeface="ＭＳ Ｐゴシック"/>
              </a:rPr>
              <a:t>abdomen</a:t>
            </a:r>
            <a:r>
              <a:rPr b="0" i="1" lang="en-US" sz="1600" spc="-1" strike="noStrike">
                <a:solidFill>
                  <a:srgbClr val="000000"/>
                </a:solidFill>
                <a:uFill>
                  <a:solidFill>
                    <a:srgbClr val="ffffff"/>
                  </a:solidFill>
                </a:uFill>
                <a:latin typeface="Calibri"/>
                <a:ea typeface="ＭＳ Ｐゴシック"/>
              </a:rPr>
              <a:t> and </a:t>
            </a:r>
            <a:r>
              <a:rPr b="0" i="1" lang="en-US" sz="1600" spc="-1" strike="noStrike">
                <a:solidFill>
                  <a:srgbClr val="0000ff"/>
                </a:solidFill>
                <a:uFill>
                  <a:solidFill>
                    <a:srgbClr val="ffffff"/>
                  </a:solidFill>
                </a:uFill>
                <a:latin typeface="Calibri"/>
                <a:ea typeface="ＭＳ Ｐゴシック"/>
              </a:rPr>
              <a:t>leg</a:t>
            </a:r>
            <a:r>
              <a:rPr b="0" i="1" lang="en-US" sz="1600" spc="-1" strike="noStrike">
                <a:solidFill>
                  <a:srgbClr val="000000"/>
                </a:solidFill>
                <a:uFill>
                  <a:solidFill>
                    <a:srgbClr val="ffffff"/>
                  </a:solidFill>
                </a:uFill>
                <a:latin typeface="Calibri"/>
                <a:ea typeface="ＭＳ Ｐゴシック"/>
              </a:rPr>
              <a:t> </a:t>
            </a:r>
            <a:r>
              <a:rPr b="0" lang="en-US" sz="1600" spc="-1" strike="noStrike">
                <a:solidFill>
                  <a:srgbClr val="000000"/>
                </a:solidFill>
                <a:uFill>
                  <a:solidFill>
                    <a:srgbClr val="ffffff"/>
                  </a:solidFill>
                </a:uFill>
                <a:latin typeface="Calibri"/>
                <a:ea typeface="ＭＳ Ｐゴシック"/>
              </a:rPr>
              <a:t>are disjoint</a:t>
            </a:r>
            <a:endParaRPr b="0" lang="en-US" sz="1800" spc="-1" strike="noStrike">
              <a:solidFill>
                <a:srgbClr val="000000"/>
              </a:solidFill>
              <a:uFill>
                <a:solidFill>
                  <a:srgbClr val="ffffff"/>
                </a:solidFill>
              </a:uFill>
              <a:latin typeface="Arial"/>
            </a:endParaRPr>
          </a:p>
          <a:p>
            <a:pPr lvl="1" marL="743040" indent="-285120">
              <a:lnSpc>
                <a:spcPct val="100000"/>
              </a:lnSpc>
              <a:spcBef>
                <a:spcPts val="320"/>
              </a:spcBef>
              <a:buClr>
                <a:srgbClr val="000000"/>
              </a:buClr>
              <a:buFont typeface="Arial"/>
              <a:buChar char="–"/>
            </a:pPr>
            <a:r>
              <a:rPr b="0" lang="en-US" sz="1600" spc="-1" strike="noStrike">
                <a:solidFill>
                  <a:srgbClr val="000000"/>
                </a:solidFill>
                <a:uFill>
                  <a:solidFill>
                    <a:srgbClr val="ffffff"/>
                  </a:solidFill>
                </a:uFill>
                <a:latin typeface="Calibri"/>
                <a:ea typeface="ＭＳ Ｐゴシック"/>
              </a:rPr>
              <a:t>modelling of </a:t>
            </a:r>
            <a:r>
              <a:rPr b="0" i="1" lang="en-US" sz="1600" spc="-1" strike="noStrike">
                <a:solidFill>
                  <a:srgbClr val="0000ff"/>
                </a:solidFill>
                <a:uFill>
                  <a:solidFill>
                    <a:srgbClr val="ffffff"/>
                  </a:solidFill>
                </a:uFill>
                <a:latin typeface="Calibri"/>
                <a:ea typeface="ＭＳ Ｐゴシック"/>
              </a:rPr>
              <a:t>groin</a:t>
            </a:r>
            <a:r>
              <a:rPr b="0" lang="en-US" sz="1600" spc="-1" strike="noStrike">
                <a:solidFill>
                  <a:srgbClr val="000000"/>
                </a:solidFill>
                <a:uFill>
                  <a:solidFill>
                    <a:srgbClr val="ffffff"/>
                  </a:solidFill>
                </a:uFill>
                <a:latin typeface="Calibri"/>
                <a:ea typeface="ＭＳ Ｐゴシック"/>
              </a:rPr>
              <a:t> (and other similar “junction” regions) identified as incorrect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29" name="CustomShape 3"/>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430" name="CustomShape 4"/>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6CAF1CB2-FC59-4B66-BBCD-A9E2C597BC1F}"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Tree>
  </p:cSld>
  <p:transition spd="med">
    <p:fade/>
  </p:transition>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CustomShape 1"/>
          <p:cNvSpPr/>
          <p:nvPr/>
        </p:nvSpPr>
        <p:spPr>
          <a:xfrm>
            <a:off x="5600880" y="0"/>
            <a:ext cx="308520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1f497d"/>
                </a:solidFill>
                <a:uFill>
                  <a:solidFill>
                    <a:srgbClr val="ffffff"/>
                  </a:solidFill>
                </a:uFill>
                <a:latin typeface="Calibri"/>
              </a:rPr>
              <a:t>Phenotips</a:t>
            </a:r>
            <a:endParaRPr b="0" lang="en-US" sz="1800" spc="-1" strike="noStrike">
              <a:solidFill>
                <a:srgbClr val="000000"/>
              </a:solidFill>
              <a:uFill>
                <a:solidFill>
                  <a:srgbClr val="ffffff"/>
                </a:solidFill>
              </a:uFill>
              <a:latin typeface="Arial"/>
            </a:endParaRPr>
          </a:p>
        </p:txBody>
      </p:sp>
      <p:sp>
        <p:nvSpPr>
          <p:cNvPr id="432" name="CustomShape 2"/>
          <p:cNvSpPr/>
          <p:nvPr/>
        </p:nvSpPr>
        <p:spPr>
          <a:xfrm>
            <a:off x="5715000" y="1143000"/>
            <a:ext cx="34282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Using controlled vocabulary (human phenotype ontology) for phenotyping</a:t>
            </a:r>
            <a:endParaRPr b="0" lang="en-US" sz="1800" spc="-1" strike="noStrike">
              <a:solidFill>
                <a:srgbClr val="000000"/>
              </a:solidFill>
              <a:uFill>
                <a:solidFill>
                  <a:srgbClr val="ffffff"/>
                </a:solidFill>
              </a:uFill>
              <a:latin typeface="Arial"/>
            </a:endParaRPr>
          </a:p>
          <a:p>
            <a:pPr marL="343080" indent="-342360">
              <a:lnSpc>
                <a:spcPct val="100000"/>
              </a:lnSpc>
              <a:spcBef>
                <a:spcPts val="561"/>
              </a:spcBef>
              <a:buClr>
                <a:srgbClr val="000000"/>
              </a:buClr>
              <a:buFont typeface="Arial"/>
              <a:buChar char="•"/>
            </a:pPr>
            <a:r>
              <a:rPr b="0" lang="en-US" sz="2800" spc="-1" strike="noStrike">
                <a:solidFill>
                  <a:srgbClr val="000000"/>
                </a:solidFill>
                <a:uFill>
                  <a:solidFill>
                    <a:srgbClr val="ffffff"/>
                  </a:solidFill>
                </a:uFill>
                <a:latin typeface="Calibri"/>
              </a:rPr>
              <a:t>Can collect demographics, medical history, family history, labs, findings</a:t>
            </a:r>
            <a:endParaRPr b="0" lang="en-US" sz="1800" spc="-1" strike="noStrike">
              <a:solidFill>
                <a:srgbClr val="000000"/>
              </a:solidFill>
              <a:uFill>
                <a:solidFill>
                  <a:srgbClr val="ffffff"/>
                </a:solidFill>
              </a:uFill>
              <a:latin typeface="Arial"/>
            </a:endParaRPr>
          </a:p>
        </p:txBody>
      </p:sp>
      <p:sp>
        <p:nvSpPr>
          <p:cNvPr id="433" name="CustomShape 3"/>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434" name="CustomShape 4"/>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432FE7EC-1004-4FEF-968C-C9AFEF23E9A1}"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435" name="CustomShape 5"/>
          <p:cNvSpPr/>
          <p:nvPr/>
        </p:nvSpPr>
        <p:spPr>
          <a:xfrm>
            <a:off x="5943600" y="5816880"/>
            <a:ext cx="3314160" cy="912960"/>
          </a:xfrm>
          <a:prstGeom prst="rect">
            <a:avLst/>
          </a:prstGeom>
          <a:noFill/>
          <a:ln>
            <a:noFill/>
          </a:ln>
        </p:spPr>
        <p:style>
          <a:lnRef idx="0"/>
          <a:fillRef idx="0"/>
          <a:effectRef idx="0"/>
          <a:fontRef idx="minor"/>
        </p:style>
        <p:txBody>
          <a:bodyPr lIns="90000" rIns="90000" tIns="45000" bIns="45000"/>
          <a:p>
            <a:pPr>
              <a:lnSpc>
                <a:spcPct val="100000"/>
              </a:lnSpc>
            </a:pPr>
            <a:r>
              <a:rPr b="0" i="1" lang="en-US" sz="1800" spc="-1" strike="noStrike">
                <a:solidFill>
                  <a:srgbClr val="000000"/>
                </a:solidFill>
                <a:uFill>
                  <a:solidFill>
                    <a:srgbClr val="ffffff"/>
                  </a:solidFill>
                </a:uFill>
                <a:latin typeface="Calibri"/>
                <a:ea typeface="DejaVu Sans"/>
              </a:rPr>
              <a:t>Girdea et al. (2013). Hum. Mutat., 34: 1057–1065. doi: 10.1002/humu.22347</a:t>
            </a:r>
            <a:endParaRPr b="0" lang="en-US" sz="1800" spc="-1" strike="noStrike">
              <a:solidFill>
                <a:srgbClr val="000000"/>
              </a:solidFill>
              <a:uFill>
                <a:solidFill>
                  <a:srgbClr val="ffffff"/>
                </a:solidFill>
              </a:uFill>
              <a:latin typeface="Arial"/>
            </a:endParaRPr>
          </a:p>
        </p:txBody>
      </p:sp>
      <p:pic>
        <p:nvPicPr>
          <p:cNvPr id="436" name="Picture 1" descr=""/>
          <p:cNvPicPr/>
          <p:nvPr/>
        </p:nvPicPr>
        <p:blipFill>
          <a:blip r:embed="rId1"/>
          <a:stretch/>
        </p:blipFill>
        <p:spPr>
          <a:xfrm>
            <a:off x="40680" y="228240"/>
            <a:ext cx="5518440" cy="6552360"/>
          </a:xfrm>
          <a:prstGeom prst="rect">
            <a:avLst/>
          </a:prstGeom>
          <a:ln>
            <a:noFill/>
          </a:ln>
        </p:spPr>
      </p:pic>
    </p:spTree>
  </p:cSld>
  <p:transition spd="med">
    <p:fade/>
  </p:transition>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424800" y="419040"/>
            <a:ext cx="8227440" cy="723600"/>
          </a:xfrm>
          <a:prstGeom prst="rect">
            <a:avLst/>
          </a:prstGeom>
          <a:noFill/>
          <a:ln>
            <a:noFill/>
          </a:ln>
        </p:spPr>
        <p:style>
          <a:lnRef idx="0"/>
          <a:fillRef idx="0"/>
          <a:effectRef idx="0"/>
          <a:fontRef idx="minor"/>
        </p:style>
        <p:txBody>
          <a:bodyPr lIns="90000" rIns="90000" tIns="12960" bIns="45000" anchor="ctr"/>
          <a:p>
            <a:pPr algn="ctr">
              <a:lnSpc>
                <a:spcPct val="100000"/>
              </a:lnSpc>
            </a:pPr>
            <a:r>
              <a:rPr b="1" lang="en-US" sz="2400" spc="-1" strike="noStrike">
                <a:solidFill>
                  <a:srgbClr val="1f497d"/>
                </a:solidFill>
                <a:uFill>
                  <a:solidFill>
                    <a:srgbClr val="ffffff"/>
                  </a:solidFill>
                </a:uFill>
                <a:latin typeface="Calibri"/>
              </a:rPr>
              <a:t>PhenomeCentral: A Portal for Phenotypic and Genotypic Matchmaking of Patients with Rare Genetic Diseases</a:t>
            </a:r>
            <a:endParaRPr b="0" lang="en-US" sz="1800" spc="-1" strike="noStrike">
              <a:solidFill>
                <a:srgbClr val="000000"/>
              </a:solidFill>
              <a:uFill>
                <a:solidFill>
                  <a:srgbClr val="ffffff"/>
                </a:solidFill>
              </a:uFill>
              <a:latin typeface="Arial"/>
            </a:endParaRPr>
          </a:p>
        </p:txBody>
      </p:sp>
      <p:pic>
        <p:nvPicPr>
          <p:cNvPr id="438" name="Picture 3" descr=""/>
          <p:cNvPicPr/>
          <p:nvPr/>
        </p:nvPicPr>
        <p:blipFill>
          <a:blip r:embed="rId1"/>
          <a:stretch/>
        </p:blipFill>
        <p:spPr>
          <a:xfrm>
            <a:off x="0" y="0"/>
            <a:ext cx="360" cy="360"/>
          </a:xfrm>
          <a:prstGeom prst="rect">
            <a:avLst/>
          </a:prstGeom>
          <a:ln w="9360">
            <a:noFill/>
          </a:ln>
        </p:spPr>
      </p:pic>
      <p:sp>
        <p:nvSpPr>
          <p:cNvPr id="439" name="CustomShape 2"/>
          <p:cNvSpPr/>
          <p:nvPr/>
        </p:nvSpPr>
        <p:spPr>
          <a:xfrm>
            <a:off x="115200" y="6205680"/>
            <a:ext cx="6251760" cy="504720"/>
          </a:xfrm>
          <a:prstGeom prst="rect">
            <a:avLst/>
          </a:prstGeom>
          <a:noFill/>
          <a:ln w="9360">
            <a:noFill/>
          </a:ln>
        </p:spPr>
        <p:style>
          <a:lnRef idx="0"/>
          <a:fillRef idx="0"/>
          <a:effectRef idx="0"/>
          <a:fontRef idx="minor"/>
        </p:style>
        <p:txBody>
          <a:bodyPr lIns="81720" rIns="81720" tIns="49680" bIns="40680"/>
          <a:p>
            <a:r>
              <a:rPr b="1" lang="en-US" sz="1000" spc="-1" strike="noStrike">
                <a:solidFill>
                  <a:srgbClr val="000000"/>
                </a:solidFill>
                <a:uFill>
                  <a:solidFill>
                    <a:srgbClr val="ffffff"/>
                  </a:solidFill>
                </a:uFill>
                <a:latin typeface="Calibri"/>
                <a:ea typeface="DejaVu Sans"/>
              </a:rPr>
              <a:t>Human Mutation</a:t>
            </a:r>
            <a:endParaRPr b="0" lang="en-US" sz="1800" spc="-1" strike="noStrike">
              <a:solidFill>
                <a:srgbClr val="000000"/>
              </a:solidFill>
              <a:uFill>
                <a:solidFill>
                  <a:srgbClr val="ffffff"/>
                </a:solidFill>
              </a:uFill>
              <a:latin typeface="Arial"/>
            </a:endParaRPr>
          </a:p>
          <a:p>
            <a:r>
              <a:rPr b="0" lang="en-US" sz="1000" spc="-1" strike="noStrike" u="sng">
                <a:solidFill>
                  <a:srgbClr val="0000ff"/>
                </a:solidFill>
                <a:uFill>
                  <a:solidFill>
                    <a:srgbClr val="ffffff"/>
                  </a:solidFill>
                </a:uFill>
                <a:latin typeface="Calibri"/>
                <a:ea typeface="DejaVu Sans"/>
                <a:hlinkClick r:id="rId2"/>
              </a:rPr>
              <a:t>Volume 36, Issue 10, </a:t>
            </a:r>
            <a:r>
              <a:rPr b="0" lang="en-US" sz="1000" spc="-1" strike="noStrike">
                <a:solidFill>
                  <a:srgbClr val="000000"/>
                </a:solidFill>
                <a:uFill>
                  <a:solidFill>
                    <a:srgbClr val="ffffff"/>
                  </a:solidFill>
                </a:uFill>
                <a:latin typeface="Calibri"/>
                <a:ea typeface="DejaVu Sans"/>
              </a:rPr>
              <a:t>pages 931-940, 31 AUG 2015 DOI: 10.1002/humu.22851</a:t>
            </a:r>
            <a:endParaRPr b="0" lang="en-US" sz="1800" spc="-1" strike="noStrike">
              <a:solidFill>
                <a:srgbClr val="000000"/>
              </a:solidFill>
              <a:uFill>
                <a:solidFill>
                  <a:srgbClr val="ffffff"/>
                </a:solidFill>
              </a:uFill>
              <a:latin typeface="Arial"/>
            </a:endParaRPr>
          </a:p>
          <a:p>
            <a:pPr>
              <a:lnSpc>
                <a:spcPct val="100000"/>
              </a:lnSpc>
            </a:pPr>
            <a:r>
              <a:rPr b="0" lang="en-US" sz="1000" spc="-1" strike="noStrike" u="sng">
                <a:solidFill>
                  <a:srgbClr val="0000ff"/>
                </a:solidFill>
                <a:uFill>
                  <a:solidFill>
                    <a:srgbClr val="ffffff"/>
                  </a:solidFill>
                </a:uFill>
                <a:latin typeface="Calibri"/>
                <a:ea typeface="DejaVu Sans"/>
                <a:hlinkClick r:id="rId3"/>
              </a:rPr>
              <a:t>http://onlinelibrary.wiley.com/doi/10.1002/humu.22851/full#humu22851-fig-0001</a:t>
            </a:r>
            <a:endParaRPr b="0" lang="en-US" sz="1800" spc="-1" strike="noStrike">
              <a:solidFill>
                <a:srgbClr val="000000"/>
              </a:solidFill>
              <a:uFill>
                <a:solidFill>
                  <a:srgbClr val="ffffff"/>
                </a:solidFill>
              </a:uFill>
              <a:latin typeface="Arial"/>
            </a:endParaRPr>
          </a:p>
        </p:txBody>
      </p:sp>
      <p:pic>
        <p:nvPicPr>
          <p:cNvPr id="440" name="Picture 1" descr=""/>
          <p:cNvPicPr/>
          <p:nvPr/>
        </p:nvPicPr>
        <p:blipFill>
          <a:blip r:embed="rId4"/>
          <a:stretch/>
        </p:blipFill>
        <p:spPr>
          <a:xfrm>
            <a:off x="0" y="1728720"/>
            <a:ext cx="9143280" cy="3718800"/>
          </a:xfrm>
          <a:prstGeom prst="rect">
            <a:avLst/>
          </a:prstGeom>
          <a:ln>
            <a:noFill/>
          </a:ln>
        </p:spPr>
      </p:pic>
      <p:sp>
        <p:nvSpPr>
          <p:cNvPr id="441" name="CustomShape 3"/>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442" name="CustomShape 4"/>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B3024016-2A12-4ECF-B80A-581B5874EB3A}"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Tree>
  </p:cSld>
  <p:transition spd="med">
    <p:fade/>
  </p:transition>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CustomShape 1"/>
          <p:cNvSpPr/>
          <p:nvPr/>
        </p:nvSpPr>
        <p:spPr>
          <a:xfrm>
            <a:off x="2900880" y="0"/>
            <a:ext cx="586116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1f497d"/>
                </a:solidFill>
                <a:uFill>
                  <a:solidFill>
                    <a:srgbClr val="ffffff"/>
                  </a:solidFill>
                </a:uFill>
                <a:latin typeface="Calibri"/>
              </a:rPr>
              <a:t>Ontology-Aided Rare Disease Diagnosis</a:t>
            </a:r>
            <a:endParaRPr b="0" lang="en-US" sz="1800" spc="-1" strike="noStrike">
              <a:solidFill>
                <a:srgbClr val="000000"/>
              </a:solidFill>
              <a:uFill>
                <a:solidFill>
                  <a:srgbClr val="ffffff"/>
                </a:solidFill>
              </a:uFill>
              <a:latin typeface="Arial"/>
            </a:endParaRPr>
          </a:p>
        </p:txBody>
      </p:sp>
      <p:sp>
        <p:nvSpPr>
          <p:cNvPr id="444" name="CustomShape 2"/>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445" name="CustomShape 3"/>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4A5E6DFC-BF9F-4600-A833-5E616BD3A768}"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446" name="CustomShape 4"/>
          <p:cNvSpPr/>
          <p:nvPr/>
        </p:nvSpPr>
        <p:spPr>
          <a:xfrm>
            <a:off x="-20880" y="1134000"/>
            <a:ext cx="9108720" cy="5575320"/>
          </a:xfrm>
          <a:prstGeom prst="rect">
            <a:avLst/>
          </a:prstGeom>
          <a:solidFill>
            <a:srgbClr val="ffffff"/>
          </a:solidFill>
          <a:ln w="9360">
            <a:noFill/>
          </a:ln>
          <a:effectLst>
            <a:outerShdw dir="5400000" dist="23040">
              <a:srgbClr val="000000">
                <a:alpha val="35000"/>
              </a:srgbClr>
            </a:outerShdw>
          </a:effectLst>
        </p:spPr>
        <p:style>
          <a:lnRef idx="0"/>
          <a:fillRef idx="0"/>
          <a:effectRef idx="0"/>
          <a:fontRef idx="minor"/>
        </p:style>
      </p:sp>
      <p:pic>
        <p:nvPicPr>
          <p:cNvPr id="447" name="Picture 67" descr=""/>
          <p:cNvPicPr/>
          <p:nvPr/>
        </p:nvPicPr>
        <p:blipFill>
          <a:blip r:embed="rId1"/>
          <a:stretch/>
        </p:blipFill>
        <p:spPr>
          <a:xfrm>
            <a:off x="302400" y="4241520"/>
            <a:ext cx="3785400" cy="1205640"/>
          </a:xfrm>
          <a:prstGeom prst="rect">
            <a:avLst/>
          </a:prstGeom>
          <a:ln>
            <a:noFill/>
          </a:ln>
        </p:spPr>
      </p:pic>
      <p:sp>
        <p:nvSpPr>
          <p:cNvPr id="448" name="CustomShape 5"/>
          <p:cNvSpPr/>
          <p:nvPr/>
        </p:nvSpPr>
        <p:spPr>
          <a:xfrm>
            <a:off x="302400" y="4426560"/>
            <a:ext cx="3687480" cy="322560"/>
          </a:xfrm>
          <a:prstGeom prst="flowChartProcess">
            <a:avLst/>
          </a:prstGeom>
          <a:solidFill>
            <a:srgbClr val="ffffff"/>
          </a:solidFill>
          <a:ln w="25560">
            <a:solidFill>
              <a:srgbClr val="ffffff"/>
            </a:solidFill>
            <a:round/>
          </a:ln>
        </p:spPr>
        <p:style>
          <a:lnRef idx="0"/>
          <a:fillRef idx="0"/>
          <a:effectRef idx="0"/>
          <a:fontRef idx="minor"/>
        </p:style>
      </p:sp>
      <p:sp>
        <p:nvSpPr>
          <p:cNvPr id="449" name="CustomShape 6"/>
          <p:cNvSpPr/>
          <p:nvPr/>
        </p:nvSpPr>
        <p:spPr>
          <a:xfrm>
            <a:off x="1989360" y="4485960"/>
            <a:ext cx="296640" cy="257760"/>
          </a:xfrm>
          <a:prstGeom prst="star5">
            <a:avLst>
              <a:gd name="adj" fmla="val 19098"/>
              <a:gd name="hf" fmla="val 105146"/>
              <a:gd name="vf" fmla="val 110557"/>
            </a:avLst>
          </a:prstGeom>
          <a:solidFill>
            <a:srgbClr val="000000"/>
          </a:solidFill>
          <a:ln w="25560">
            <a:solidFill>
              <a:srgbClr val="000000"/>
            </a:solidFill>
            <a:round/>
          </a:ln>
        </p:spPr>
        <p:style>
          <a:lnRef idx="0"/>
          <a:fillRef idx="0"/>
          <a:effectRef idx="0"/>
          <a:fontRef idx="minor"/>
        </p:style>
      </p:sp>
      <p:sp>
        <p:nvSpPr>
          <p:cNvPr id="450" name="CustomShape 7"/>
          <p:cNvSpPr/>
          <p:nvPr/>
        </p:nvSpPr>
        <p:spPr>
          <a:xfrm>
            <a:off x="2792160" y="4485960"/>
            <a:ext cx="217080" cy="257760"/>
          </a:xfrm>
          <a:prstGeom prst="star5">
            <a:avLst>
              <a:gd name="adj" fmla="val 19098"/>
              <a:gd name="hf" fmla="val 105146"/>
              <a:gd name="vf" fmla="val 110557"/>
            </a:avLst>
          </a:prstGeom>
          <a:solidFill>
            <a:srgbClr val="000000"/>
          </a:solidFill>
          <a:ln w="25560">
            <a:solidFill>
              <a:srgbClr val="000000"/>
            </a:solidFill>
            <a:round/>
          </a:ln>
        </p:spPr>
        <p:style>
          <a:lnRef idx="0"/>
          <a:fillRef idx="0"/>
          <a:effectRef idx="0"/>
          <a:fontRef idx="minor"/>
        </p:style>
      </p:sp>
      <p:sp>
        <p:nvSpPr>
          <p:cNvPr id="451" name="CustomShape 8"/>
          <p:cNvSpPr/>
          <p:nvPr/>
        </p:nvSpPr>
        <p:spPr>
          <a:xfrm>
            <a:off x="3647520" y="4615200"/>
            <a:ext cx="156240" cy="128520"/>
          </a:xfrm>
          <a:prstGeom prst="star5">
            <a:avLst>
              <a:gd name="adj" fmla="val 19098"/>
              <a:gd name="hf" fmla="val 105146"/>
              <a:gd name="vf" fmla="val 110557"/>
            </a:avLst>
          </a:prstGeom>
          <a:solidFill>
            <a:srgbClr val="000000"/>
          </a:solidFill>
          <a:ln w="25560">
            <a:solidFill>
              <a:srgbClr val="000000"/>
            </a:solidFill>
            <a:round/>
          </a:ln>
        </p:spPr>
        <p:style>
          <a:lnRef idx="0"/>
          <a:fillRef idx="0"/>
          <a:effectRef idx="0"/>
          <a:fontRef idx="minor"/>
        </p:style>
      </p:sp>
      <p:sp>
        <p:nvSpPr>
          <p:cNvPr id="452" name="CustomShape 9"/>
          <p:cNvSpPr/>
          <p:nvPr/>
        </p:nvSpPr>
        <p:spPr>
          <a:xfrm>
            <a:off x="471960" y="4579560"/>
            <a:ext cx="213480" cy="164160"/>
          </a:xfrm>
          <a:prstGeom prst="star5">
            <a:avLst>
              <a:gd name="adj" fmla="val 19098"/>
              <a:gd name="hf" fmla="val 105146"/>
              <a:gd name="vf" fmla="val 110557"/>
            </a:avLst>
          </a:prstGeom>
          <a:solidFill>
            <a:srgbClr val="000000"/>
          </a:solidFill>
          <a:ln w="25560">
            <a:solidFill>
              <a:srgbClr val="000000"/>
            </a:solidFill>
            <a:round/>
          </a:ln>
        </p:spPr>
        <p:style>
          <a:lnRef idx="0"/>
          <a:fillRef idx="0"/>
          <a:effectRef idx="0"/>
          <a:fontRef idx="minor"/>
        </p:style>
      </p:sp>
      <p:pic>
        <p:nvPicPr>
          <p:cNvPr id="453" name="Picture 7" descr=""/>
          <p:cNvPicPr/>
          <p:nvPr/>
        </p:nvPicPr>
        <p:blipFill>
          <a:blip r:embed="rId2"/>
          <a:srcRect l="0" t="0" r="0" b="20221"/>
          <a:stretch/>
        </p:blipFill>
        <p:spPr>
          <a:xfrm>
            <a:off x="2443320" y="5186520"/>
            <a:ext cx="3876120" cy="1273320"/>
          </a:xfrm>
          <a:prstGeom prst="rect">
            <a:avLst/>
          </a:prstGeom>
          <a:ln>
            <a:noFill/>
          </a:ln>
        </p:spPr>
      </p:pic>
      <p:pic>
        <p:nvPicPr>
          <p:cNvPr id="454" name="Picture 60" descr=""/>
          <p:cNvPicPr/>
          <p:nvPr/>
        </p:nvPicPr>
        <p:blipFill>
          <a:blip r:embed="rId3"/>
          <a:stretch/>
        </p:blipFill>
        <p:spPr>
          <a:xfrm>
            <a:off x="2348640" y="2175120"/>
            <a:ext cx="3790080" cy="885240"/>
          </a:xfrm>
          <a:prstGeom prst="rect">
            <a:avLst/>
          </a:prstGeom>
          <a:ln>
            <a:noFill/>
          </a:ln>
        </p:spPr>
      </p:pic>
      <p:sp>
        <p:nvSpPr>
          <p:cNvPr id="455" name="CustomShape 10"/>
          <p:cNvSpPr/>
          <p:nvPr/>
        </p:nvSpPr>
        <p:spPr>
          <a:xfrm>
            <a:off x="3987000" y="1856160"/>
            <a:ext cx="456480" cy="394560"/>
          </a:xfrm>
          <a:prstGeom prst="downArrow">
            <a:avLst>
              <a:gd name="adj1" fmla="val 50000"/>
              <a:gd name="adj2" fmla="val 50000"/>
            </a:avLst>
          </a:prstGeom>
          <a:solidFill>
            <a:srgbClr val="ffffff"/>
          </a:solidFill>
          <a:ln w="25560">
            <a:solidFill>
              <a:srgbClr val="ffffff"/>
            </a:solidFill>
            <a:round/>
          </a:ln>
        </p:spPr>
        <p:style>
          <a:lnRef idx="0"/>
          <a:fillRef idx="0"/>
          <a:effectRef idx="0"/>
          <a:fontRef idx="minor"/>
        </p:style>
      </p:sp>
      <p:sp>
        <p:nvSpPr>
          <p:cNvPr id="456" name="CustomShape 11"/>
          <p:cNvSpPr/>
          <p:nvPr/>
        </p:nvSpPr>
        <p:spPr>
          <a:xfrm>
            <a:off x="4872960" y="2041200"/>
            <a:ext cx="380160" cy="311760"/>
          </a:xfrm>
          <a:prstGeom prst="rect">
            <a:avLst/>
          </a:prstGeom>
          <a:solidFill>
            <a:srgbClr val="ffffff"/>
          </a:solidFill>
          <a:ln w="25560">
            <a:solidFill>
              <a:srgbClr val="ffffff"/>
            </a:solidFill>
            <a:round/>
          </a:ln>
        </p:spPr>
        <p:style>
          <a:lnRef idx="0"/>
          <a:fillRef idx="0"/>
          <a:effectRef idx="0"/>
          <a:fontRef idx="minor"/>
        </p:style>
      </p:sp>
      <p:sp>
        <p:nvSpPr>
          <p:cNvPr id="457" name="CustomShape 12"/>
          <p:cNvSpPr/>
          <p:nvPr/>
        </p:nvSpPr>
        <p:spPr>
          <a:xfrm>
            <a:off x="2958480" y="2065680"/>
            <a:ext cx="75600" cy="287280"/>
          </a:xfrm>
          <a:prstGeom prst="rect">
            <a:avLst/>
          </a:prstGeom>
          <a:solidFill>
            <a:srgbClr val="ffffff"/>
          </a:solidFill>
          <a:ln w="25560">
            <a:solidFill>
              <a:srgbClr val="ffffff"/>
            </a:solidFill>
            <a:round/>
          </a:ln>
        </p:spPr>
        <p:style>
          <a:lnRef idx="0"/>
          <a:fillRef idx="0"/>
          <a:effectRef idx="0"/>
          <a:fontRef idx="minor"/>
        </p:style>
      </p:sp>
      <p:sp>
        <p:nvSpPr>
          <p:cNvPr id="458" name="CustomShape 13"/>
          <p:cNvSpPr/>
          <p:nvPr/>
        </p:nvSpPr>
        <p:spPr>
          <a:xfrm>
            <a:off x="2386800" y="2220480"/>
            <a:ext cx="151560" cy="143280"/>
          </a:xfrm>
          <a:prstGeom prst="flowChartProcess">
            <a:avLst/>
          </a:prstGeom>
          <a:solidFill>
            <a:srgbClr val="ffffff"/>
          </a:solidFill>
          <a:ln w="25560">
            <a:solidFill>
              <a:srgbClr val="ffffff"/>
            </a:solidFill>
            <a:round/>
          </a:ln>
        </p:spPr>
        <p:style>
          <a:lnRef idx="0"/>
          <a:fillRef idx="0"/>
          <a:effectRef idx="0"/>
          <a:fontRef idx="minor"/>
        </p:style>
      </p:sp>
      <p:sp>
        <p:nvSpPr>
          <p:cNvPr id="459" name="CustomShape 14"/>
          <p:cNvSpPr/>
          <p:nvPr/>
        </p:nvSpPr>
        <p:spPr>
          <a:xfrm>
            <a:off x="3034440" y="2175120"/>
            <a:ext cx="208800" cy="177840"/>
          </a:xfrm>
          <a:prstGeom prst="rect">
            <a:avLst/>
          </a:prstGeom>
          <a:solidFill>
            <a:srgbClr val="ffffff"/>
          </a:solidFill>
          <a:ln w="25560">
            <a:solidFill>
              <a:srgbClr val="ffffff"/>
            </a:solidFill>
            <a:round/>
          </a:ln>
        </p:spPr>
        <p:style>
          <a:lnRef idx="0"/>
          <a:fillRef idx="0"/>
          <a:effectRef idx="0"/>
          <a:fontRef idx="minor"/>
        </p:style>
      </p:sp>
      <p:pic>
        <p:nvPicPr>
          <p:cNvPr id="460" name="Picture 10" descr=""/>
          <p:cNvPicPr/>
          <p:nvPr/>
        </p:nvPicPr>
        <p:blipFill>
          <a:blip r:embed="rId4"/>
          <a:stretch/>
        </p:blipFill>
        <p:spPr>
          <a:xfrm>
            <a:off x="2348640" y="1866960"/>
            <a:ext cx="3790080" cy="885240"/>
          </a:xfrm>
          <a:prstGeom prst="rect">
            <a:avLst/>
          </a:prstGeom>
          <a:ln>
            <a:noFill/>
          </a:ln>
        </p:spPr>
      </p:pic>
      <p:pic>
        <p:nvPicPr>
          <p:cNvPr id="461" name="Picture 11" descr=""/>
          <p:cNvPicPr/>
          <p:nvPr/>
        </p:nvPicPr>
        <p:blipFill>
          <a:blip r:embed="rId5"/>
          <a:stretch/>
        </p:blipFill>
        <p:spPr>
          <a:xfrm>
            <a:off x="2371320" y="2451240"/>
            <a:ext cx="3785400" cy="1205640"/>
          </a:xfrm>
          <a:prstGeom prst="rect">
            <a:avLst/>
          </a:prstGeom>
          <a:ln>
            <a:noFill/>
          </a:ln>
        </p:spPr>
      </p:pic>
      <p:sp>
        <p:nvSpPr>
          <p:cNvPr id="462" name="CustomShape 15"/>
          <p:cNvSpPr/>
          <p:nvPr/>
        </p:nvSpPr>
        <p:spPr>
          <a:xfrm>
            <a:off x="4122000" y="2310120"/>
            <a:ext cx="360" cy="442080"/>
          </a:xfrm>
          <a:custGeom>
            <a:avLst/>
            <a:gdLst/>
            <a:ahLst/>
            <a:rect l="l" t="t" r="r" b="b"/>
            <a:pathLst>
              <a:path w="21600" h="21600">
                <a:moveTo>
                  <a:pt x="0" y="0"/>
                </a:moveTo>
                <a:lnTo>
                  <a:pt x="21600" y="21600"/>
                </a:lnTo>
              </a:path>
            </a:pathLst>
          </a:custGeom>
          <a:noFill/>
          <a:ln w="57240">
            <a:solidFill>
              <a:srgbClr val="000000"/>
            </a:solidFill>
            <a:round/>
            <a:tailEnd len="med" type="arrow" w="med"/>
          </a:ln>
        </p:spPr>
        <p:style>
          <a:lnRef idx="0"/>
          <a:fillRef idx="0"/>
          <a:effectRef idx="0"/>
          <a:fontRef idx="minor"/>
        </p:style>
      </p:sp>
      <p:sp>
        <p:nvSpPr>
          <p:cNvPr id="463" name="CustomShape 16"/>
          <p:cNvSpPr/>
          <p:nvPr/>
        </p:nvSpPr>
        <p:spPr>
          <a:xfrm>
            <a:off x="4004640" y="5628960"/>
            <a:ext cx="401040" cy="432720"/>
          </a:xfrm>
          <a:prstGeom prst="star5">
            <a:avLst>
              <a:gd name="adj" fmla="val 19098"/>
              <a:gd name="hf" fmla="val 105146"/>
              <a:gd name="vf" fmla="val 110557"/>
            </a:avLst>
          </a:prstGeom>
          <a:solidFill>
            <a:srgbClr val="000000"/>
          </a:solidFill>
          <a:ln w="25560">
            <a:solidFill>
              <a:srgbClr val="000000"/>
            </a:solidFill>
            <a:round/>
          </a:ln>
        </p:spPr>
        <p:style>
          <a:lnRef idx="0"/>
          <a:fillRef idx="0"/>
          <a:effectRef idx="0"/>
          <a:fontRef idx="minor"/>
        </p:style>
      </p:sp>
      <p:sp>
        <p:nvSpPr>
          <p:cNvPr id="464" name="CustomShape 17"/>
          <p:cNvSpPr/>
          <p:nvPr/>
        </p:nvSpPr>
        <p:spPr>
          <a:xfrm>
            <a:off x="2723400" y="5943600"/>
            <a:ext cx="96120" cy="104400"/>
          </a:xfrm>
          <a:prstGeom prst="star5">
            <a:avLst>
              <a:gd name="adj" fmla="val 19098"/>
              <a:gd name="hf" fmla="val 105146"/>
              <a:gd name="vf" fmla="val 110557"/>
            </a:avLst>
          </a:prstGeom>
          <a:solidFill>
            <a:srgbClr val="000000"/>
          </a:solidFill>
          <a:ln w="25560">
            <a:solidFill>
              <a:srgbClr val="000000"/>
            </a:solidFill>
            <a:round/>
          </a:ln>
        </p:spPr>
        <p:style>
          <a:lnRef idx="0"/>
          <a:fillRef idx="0"/>
          <a:effectRef idx="0"/>
          <a:fontRef idx="minor"/>
        </p:style>
      </p:sp>
      <p:sp>
        <p:nvSpPr>
          <p:cNvPr id="465" name="CustomShape 18"/>
          <p:cNvSpPr/>
          <p:nvPr/>
        </p:nvSpPr>
        <p:spPr>
          <a:xfrm>
            <a:off x="5075280" y="5943600"/>
            <a:ext cx="96120" cy="104400"/>
          </a:xfrm>
          <a:prstGeom prst="star5">
            <a:avLst>
              <a:gd name="adj" fmla="val 19098"/>
              <a:gd name="hf" fmla="val 105146"/>
              <a:gd name="vf" fmla="val 110557"/>
            </a:avLst>
          </a:prstGeom>
          <a:solidFill>
            <a:srgbClr val="000000"/>
          </a:solidFill>
          <a:ln w="25560">
            <a:solidFill>
              <a:srgbClr val="000000"/>
            </a:solidFill>
            <a:round/>
          </a:ln>
        </p:spPr>
        <p:style>
          <a:lnRef idx="0"/>
          <a:fillRef idx="0"/>
          <a:effectRef idx="0"/>
          <a:fontRef idx="minor"/>
        </p:style>
      </p:sp>
      <p:sp>
        <p:nvSpPr>
          <p:cNvPr id="466" name="CustomShape 19"/>
          <p:cNvSpPr/>
          <p:nvPr/>
        </p:nvSpPr>
        <p:spPr>
          <a:xfrm>
            <a:off x="5852160" y="5943600"/>
            <a:ext cx="113400" cy="104400"/>
          </a:xfrm>
          <a:prstGeom prst="star5">
            <a:avLst>
              <a:gd name="adj" fmla="val 19098"/>
              <a:gd name="hf" fmla="val 105146"/>
              <a:gd name="vf" fmla="val 110557"/>
            </a:avLst>
          </a:prstGeom>
          <a:solidFill>
            <a:srgbClr val="000000"/>
          </a:solidFill>
          <a:ln w="25560">
            <a:solidFill>
              <a:srgbClr val="000000"/>
            </a:solidFill>
            <a:round/>
          </a:ln>
        </p:spPr>
        <p:style>
          <a:lnRef idx="0"/>
          <a:fillRef idx="0"/>
          <a:effectRef idx="0"/>
          <a:fontRef idx="minor"/>
        </p:style>
      </p:sp>
      <p:sp>
        <p:nvSpPr>
          <p:cNvPr id="467" name="CustomShape 20"/>
          <p:cNvSpPr/>
          <p:nvPr/>
        </p:nvSpPr>
        <p:spPr>
          <a:xfrm>
            <a:off x="4518360" y="5615280"/>
            <a:ext cx="1620360" cy="216000"/>
          </a:xfrm>
          <a:prstGeom prst="rect">
            <a:avLst/>
          </a:prstGeom>
          <a:solidFill>
            <a:srgbClr val="ffffff"/>
          </a:solidFill>
          <a:ln w="25560">
            <a:solidFill>
              <a:srgbClr val="ffffff"/>
            </a:solidFill>
            <a:round/>
          </a:ln>
        </p:spPr>
        <p:style>
          <a:lnRef idx="0"/>
          <a:fillRef idx="0"/>
          <a:effectRef idx="0"/>
          <a:fontRef idx="minor"/>
        </p:style>
      </p:sp>
      <p:sp>
        <p:nvSpPr>
          <p:cNvPr id="468" name="CustomShape 21"/>
          <p:cNvSpPr/>
          <p:nvPr/>
        </p:nvSpPr>
        <p:spPr>
          <a:xfrm>
            <a:off x="2900880" y="2752920"/>
            <a:ext cx="239760" cy="226080"/>
          </a:xfrm>
          <a:prstGeom prst="rect">
            <a:avLst/>
          </a:prstGeom>
          <a:solidFill>
            <a:srgbClr val="ffffff"/>
          </a:solidFill>
          <a:ln w="25560">
            <a:solidFill>
              <a:srgbClr val="ffffff"/>
            </a:solidFill>
            <a:round/>
          </a:ln>
        </p:spPr>
        <p:style>
          <a:lnRef idx="0"/>
          <a:fillRef idx="0"/>
          <a:effectRef idx="0"/>
          <a:fontRef idx="minor"/>
        </p:style>
      </p:sp>
      <p:sp>
        <p:nvSpPr>
          <p:cNvPr id="469" name="CustomShape 22"/>
          <p:cNvSpPr/>
          <p:nvPr/>
        </p:nvSpPr>
        <p:spPr>
          <a:xfrm>
            <a:off x="3443760" y="2740680"/>
            <a:ext cx="546120" cy="226080"/>
          </a:xfrm>
          <a:prstGeom prst="rect">
            <a:avLst/>
          </a:prstGeom>
          <a:solidFill>
            <a:srgbClr val="ffffff"/>
          </a:solidFill>
          <a:ln w="25560">
            <a:solidFill>
              <a:srgbClr val="ffffff"/>
            </a:solidFill>
            <a:round/>
          </a:ln>
        </p:spPr>
        <p:style>
          <a:lnRef idx="0"/>
          <a:fillRef idx="0"/>
          <a:effectRef idx="0"/>
          <a:fontRef idx="minor"/>
        </p:style>
      </p:sp>
      <p:sp>
        <p:nvSpPr>
          <p:cNvPr id="470" name="CustomShape 23"/>
          <p:cNvSpPr/>
          <p:nvPr/>
        </p:nvSpPr>
        <p:spPr>
          <a:xfrm>
            <a:off x="5857920" y="2736360"/>
            <a:ext cx="239760" cy="226080"/>
          </a:xfrm>
          <a:prstGeom prst="rect">
            <a:avLst/>
          </a:prstGeom>
          <a:solidFill>
            <a:srgbClr val="ffffff"/>
          </a:solidFill>
          <a:ln w="25560">
            <a:solidFill>
              <a:srgbClr val="ffffff"/>
            </a:solidFill>
            <a:round/>
          </a:ln>
        </p:spPr>
        <p:style>
          <a:lnRef idx="0"/>
          <a:fillRef idx="0"/>
          <a:effectRef idx="0"/>
          <a:fontRef idx="minor"/>
        </p:style>
      </p:sp>
      <p:sp>
        <p:nvSpPr>
          <p:cNvPr id="471" name="CustomShape 24"/>
          <p:cNvSpPr/>
          <p:nvPr/>
        </p:nvSpPr>
        <p:spPr>
          <a:xfrm>
            <a:off x="5287320" y="2771280"/>
            <a:ext cx="239760" cy="226080"/>
          </a:xfrm>
          <a:prstGeom prst="rect">
            <a:avLst/>
          </a:prstGeom>
          <a:solidFill>
            <a:srgbClr val="ffffff"/>
          </a:solidFill>
          <a:ln w="25560">
            <a:solidFill>
              <a:srgbClr val="ffffff"/>
            </a:solidFill>
            <a:round/>
          </a:ln>
        </p:spPr>
        <p:style>
          <a:lnRef idx="0"/>
          <a:fillRef idx="0"/>
          <a:effectRef idx="0"/>
          <a:fontRef idx="minor"/>
        </p:style>
      </p:sp>
      <p:pic>
        <p:nvPicPr>
          <p:cNvPr id="472" name="Picture 23" descr=""/>
          <p:cNvPicPr/>
          <p:nvPr/>
        </p:nvPicPr>
        <p:blipFill>
          <a:blip r:embed="rId6"/>
          <a:stretch/>
        </p:blipFill>
        <p:spPr>
          <a:xfrm>
            <a:off x="4201920" y="2728080"/>
            <a:ext cx="565920" cy="243720"/>
          </a:xfrm>
          <a:prstGeom prst="rect">
            <a:avLst/>
          </a:prstGeom>
          <a:ln>
            <a:noFill/>
          </a:ln>
        </p:spPr>
      </p:pic>
      <p:sp>
        <p:nvSpPr>
          <p:cNvPr id="473" name="CustomShape 25"/>
          <p:cNvSpPr/>
          <p:nvPr/>
        </p:nvSpPr>
        <p:spPr>
          <a:xfrm>
            <a:off x="4215600" y="2946240"/>
            <a:ext cx="294480" cy="253440"/>
          </a:xfrm>
          <a:prstGeom prst="rect">
            <a:avLst/>
          </a:prstGeom>
          <a:solidFill>
            <a:srgbClr val="ffffff"/>
          </a:solidFill>
          <a:ln w="25560">
            <a:solidFill>
              <a:srgbClr val="ffffff"/>
            </a:solidFill>
            <a:round/>
          </a:ln>
        </p:spPr>
        <p:style>
          <a:lnRef idx="0"/>
          <a:fillRef idx="0"/>
          <a:effectRef idx="0"/>
          <a:fontRef idx="minor"/>
        </p:style>
      </p:sp>
      <p:pic>
        <p:nvPicPr>
          <p:cNvPr id="474" name="Picture 53" descr=""/>
          <p:cNvPicPr/>
          <p:nvPr/>
        </p:nvPicPr>
        <p:blipFill>
          <a:blip r:embed="rId7"/>
          <a:stretch/>
        </p:blipFill>
        <p:spPr>
          <a:xfrm>
            <a:off x="4626360" y="4241520"/>
            <a:ext cx="3785400" cy="1205640"/>
          </a:xfrm>
          <a:prstGeom prst="rect">
            <a:avLst/>
          </a:prstGeom>
          <a:ln>
            <a:noFill/>
          </a:ln>
        </p:spPr>
      </p:pic>
      <p:sp>
        <p:nvSpPr>
          <p:cNvPr id="475" name="CustomShape 26"/>
          <p:cNvSpPr/>
          <p:nvPr/>
        </p:nvSpPr>
        <p:spPr>
          <a:xfrm>
            <a:off x="4540680" y="3860280"/>
            <a:ext cx="3687480" cy="322560"/>
          </a:xfrm>
          <a:prstGeom prst="flowChartProcess">
            <a:avLst/>
          </a:prstGeom>
          <a:solidFill>
            <a:srgbClr val="ffffff"/>
          </a:solidFill>
          <a:ln w="25560">
            <a:solidFill>
              <a:srgbClr val="ffffff"/>
            </a:solidFill>
            <a:round/>
          </a:ln>
        </p:spPr>
        <p:style>
          <a:lnRef idx="0"/>
          <a:fillRef idx="0"/>
          <a:effectRef idx="0"/>
          <a:fontRef idx="minor"/>
        </p:style>
      </p:sp>
      <p:sp>
        <p:nvSpPr>
          <p:cNvPr id="476" name="CustomShape 27"/>
          <p:cNvSpPr/>
          <p:nvPr/>
        </p:nvSpPr>
        <p:spPr>
          <a:xfrm>
            <a:off x="4626360" y="4457520"/>
            <a:ext cx="3685320" cy="304200"/>
          </a:xfrm>
          <a:prstGeom prst="rect">
            <a:avLst/>
          </a:prstGeom>
          <a:solidFill>
            <a:srgbClr val="ffffff"/>
          </a:solidFill>
          <a:ln w="25560">
            <a:solidFill>
              <a:srgbClr val="ffffff"/>
            </a:solidFill>
            <a:round/>
          </a:ln>
        </p:spPr>
        <p:style>
          <a:lnRef idx="0"/>
          <a:fillRef idx="0"/>
          <a:effectRef idx="0"/>
          <a:fontRef idx="minor"/>
        </p:style>
      </p:sp>
      <p:pic>
        <p:nvPicPr>
          <p:cNvPr id="477" name="Picture 50" descr=""/>
          <p:cNvPicPr/>
          <p:nvPr/>
        </p:nvPicPr>
        <p:blipFill>
          <a:blip r:embed="rId8"/>
          <a:stretch/>
        </p:blipFill>
        <p:spPr>
          <a:xfrm>
            <a:off x="5283720" y="3110760"/>
            <a:ext cx="2613240" cy="1614240"/>
          </a:xfrm>
          <a:prstGeom prst="rect">
            <a:avLst/>
          </a:prstGeom>
          <a:ln>
            <a:noFill/>
          </a:ln>
        </p:spPr>
      </p:pic>
      <p:sp>
        <p:nvSpPr>
          <p:cNvPr id="478" name="CustomShape 28"/>
          <p:cNvSpPr/>
          <p:nvPr/>
        </p:nvSpPr>
        <p:spPr>
          <a:xfrm>
            <a:off x="6475680" y="3389400"/>
            <a:ext cx="1377720" cy="470160"/>
          </a:xfrm>
          <a:prstGeom prst="rect">
            <a:avLst/>
          </a:prstGeom>
          <a:solidFill>
            <a:srgbClr val="ffffff"/>
          </a:solidFill>
          <a:ln w="25560">
            <a:solidFill>
              <a:srgbClr val="ffffff"/>
            </a:solidFill>
            <a:round/>
          </a:ln>
        </p:spPr>
        <p:style>
          <a:lnRef idx="0"/>
          <a:fillRef idx="0"/>
          <a:effectRef idx="0"/>
          <a:fontRef idx="minor"/>
        </p:style>
      </p:sp>
      <p:pic>
        <p:nvPicPr>
          <p:cNvPr id="479" name="Picture 43" descr=""/>
          <p:cNvPicPr/>
          <p:nvPr/>
        </p:nvPicPr>
        <p:blipFill>
          <a:blip r:embed="rId9"/>
          <a:stretch/>
        </p:blipFill>
        <p:spPr>
          <a:xfrm>
            <a:off x="6545880" y="3260160"/>
            <a:ext cx="618480" cy="599400"/>
          </a:xfrm>
          <a:prstGeom prst="rect">
            <a:avLst/>
          </a:prstGeom>
          <a:ln>
            <a:noFill/>
          </a:ln>
        </p:spPr>
      </p:pic>
      <p:sp>
        <p:nvSpPr>
          <p:cNvPr id="480" name="CustomShape 29"/>
          <p:cNvSpPr/>
          <p:nvPr/>
        </p:nvSpPr>
        <p:spPr>
          <a:xfrm>
            <a:off x="4625640" y="4759920"/>
            <a:ext cx="226440" cy="151560"/>
          </a:xfrm>
          <a:prstGeom prst="flowChartProcess">
            <a:avLst/>
          </a:prstGeom>
          <a:solidFill>
            <a:srgbClr val="ff0000"/>
          </a:solidFill>
          <a:ln w="25560">
            <a:solidFill>
              <a:srgbClr val="000000"/>
            </a:solidFill>
            <a:round/>
          </a:ln>
        </p:spPr>
        <p:style>
          <a:lnRef idx="0"/>
          <a:fillRef idx="0"/>
          <a:effectRef idx="0"/>
          <a:fontRef idx="minor"/>
        </p:style>
      </p:sp>
      <p:pic>
        <p:nvPicPr>
          <p:cNvPr id="481" name="Picture 45" descr=""/>
          <p:cNvPicPr/>
          <p:nvPr/>
        </p:nvPicPr>
        <p:blipFill>
          <a:blip r:embed="rId10"/>
          <a:stretch/>
        </p:blipFill>
        <p:spPr>
          <a:xfrm>
            <a:off x="6987600" y="4740840"/>
            <a:ext cx="243720" cy="170640"/>
          </a:xfrm>
          <a:prstGeom prst="rect">
            <a:avLst/>
          </a:prstGeom>
          <a:ln>
            <a:noFill/>
          </a:ln>
        </p:spPr>
      </p:pic>
      <p:pic>
        <p:nvPicPr>
          <p:cNvPr id="482" name="Picture 46" descr=""/>
          <p:cNvPicPr/>
          <p:nvPr/>
        </p:nvPicPr>
        <p:blipFill>
          <a:blip r:embed="rId11"/>
          <a:stretch/>
        </p:blipFill>
        <p:spPr>
          <a:xfrm>
            <a:off x="5340600" y="4740840"/>
            <a:ext cx="243720" cy="170640"/>
          </a:xfrm>
          <a:prstGeom prst="rect">
            <a:avLst/>
          </a:prstGeom>
          <a:ln>
            <a:noFill/>
          </a:ln>
        </p:spPr>
      </p:pic>
      <p:pic>
        <p:nvPicPr>
          <p:cNvPr id="483" name="Picture 47" descr=""/>
          <p:cNvPicPr/>
          <p:nvPr/>
        </p:nvPicPr>
        <p:blipFill>
          <a:blip r:embed="rId12"/>
          <a:stretch/>
        </p:blipFill>
        <p:spPr>
          <a:xfrm>
            <a:off x="7806960" y="4743720"/>
            <a:ext cx="243720" cy="170640"/>
          </a:xfrm>
          <a:prstGeom prst="rect">
            <a:avLst/>
          </a:prstGeom>
          <a:ln>
            <a:noFill/>
          </a:ln>
        </p:spPr>
      </p:pic>
      <p:pic>
        <p:nvPicPr>
          <p:cNvPr id="484" name="Picture 48" descr=""/>
          <p:cNvPicPr/>
          <p:nvPr/>
        </p:nvPicPr>
        <p:blipFill>
          <a:blip r:embed="rId13"/>
          <a:stretch/>
        </p:blipFill>
        <p:spPr>
          <a:xfrm>
            <a:off x="6126480" y="4744440"/>
            <a:ext cx="243720" cy="170640"/>
          </a:xfrm>
          <a:prstGeom prst="rect">
            <a:avLst/>
          </a:prstGeom>
          <a:ln>
            <a:noFill/>
          </a:ln>
        </p:spPr>
      </p:pic>
      <p:sp>
        <p:nvSpPr>
          <p:cNvPr id="485" name="CustomShape 30"/>
          <p:cNvSpPr/>
          <p:nvPr/>
        </p:nvSpPr>
        <p:spPr>
          <a:xfrm>
            <a:off x="5777640" y="3678120"/>
            <a:ext cx="360" cy="442080"/>
          </a:xfrm>
          <a:custGeom>
            <a:avLst/>
            <a:gdLst/>
            <a:ahLst/>
            <a:rect l="l" t="t" r="r" b="b"/>
            <a:pathLst>
              <a:path w="21600" h="21600">
                <a:moveTo>
                  <a:pt x="0" y="0"/>
                </a:moveTo>
                <a:lnTo>
                  <a:pt x="21600" y="21600"/>
                </a:lnTo>
              </a:path>
            </a:pathLst>
          </a:custGeom>
          <a:noFill/>
          <a:ln w="57240">
            <a:solidFill>
              <a:srgbClr val="000000"/>
            </a:solidFill>
            <a:round/>
            <a:tailEnd len="med" type="arrow" w="med"/>
          </a:ln>
        </p:spPr>
        <p:style>
          <a:lnRef idx="0"/>
          <a:fillRef idx="0"/>
          <a:effectRef idx="0"/>
          <a:fontRef idx="minor"/>
        </p:style>
      </p:sp>
      <p:sp>
        <p:nvSpPr>
          <p:cNvPr id="486" name="CustomShape 31"/>
          <p:cNvSpPr/>
          <p:nvPr/>
        </p:nvSpPr>
        <p:spPr>
          <a:xfrm>
            <a:off x="2599560" y="3716640"/>
            <a:ext cx="360" cy="442080"/>
          </a:xfrm>
          <a:custGeom>
            <a:avLst/>
            <a:gdLst/>
            <a:ahLst/>
            <a:rect l="l" t="t" r="r" b="b"/>
            <a:pathLst>
              <a:path w="21600" h="21600">
                <a:moveTo>
                  <a:pt x="0" y="0"/>
                </a:moveTo>
                <a:lnTo>
                  <a:pt x="21600" y="21600"/>
                </a:lnTo>
              </a:path>
            </a:pathLst>
          </a:custGeom>
          <a:noFill/>
          <a:ln w="57240">
            <a:solidFill>
              <a:srgbClr val="000000"/>
            </a:solidFill>
            <a:round/>
            <a:tailEnd len="med" type="arrow" w="med"/>
          </a:ln>
        </p:spPr>
        <p:style>
          <a:lnRef idx="0"/>
          <a:fillRef idx="0"/>
          <a:effectRef idx="0"/>
          <a:fontRef idx="minor"/>
        </p:style>
      </p:sp>
      <p:sp>
        <p:nvSpPr>
          <p:cNvPr id="487" name="CustomShape 32"/>
          <p:cNvSpPr/>
          <p:nvPr/>
        </p:nvSpPr>
        <p:spPr>
          <a:xfrm>
            <a:off x="-20880" y="2269800"/>
            <a:ext cx="3567600" cy="82008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1f497d"/>
                </a:solidFill>
                <a:uFill>
                  <a:solidFill>
                    <a:srgbClr val="ffffff"/>
                  </a:solidFill>
                </a:uFill>
                <a:latin typeface="Arial"/>
                <a:ea typeface="DejaVu Sans"/>
              </a:rPr>
              <a:t>Remove off-target, common variants, and variants not in known disease causing genes</a:t>
            </a:r>
            <a:endParaRPr b="0" lang="en-US" sz="1800" spc="-1" strike="noStrike">
              <a:solidFill>
                <a:srgbClr val="000000"/>
              </a:solidFill>
              <a:uFill>
                <a:solidFill>
                  <a:srgbClr val="ffffff"/>
                </a:solidFill>
              </a:uFill>
              <a:latin typeface="Arial"/>
            </a:endParaRPr>
          </a:p>
        </p:txBody>
      </p:sp>
      <p:sp>
        <p:nvSpPr>
          <p:cNvPr id="488" name="CustomShape 33"/>
          <p:cNvSpPr/>
          <p:nvPr/>
        </p:nvSpPr>
        <p:spPr>
          <a:xfrm>
            <a:off x="4215600" y="5195160"/>
            <a:ext cx="360" cy="442080"/>
          </a:xfrm>
          <a:custGeom>
            <a:avLst/>
            <a:gdLst/>
            <a:ahLst/>
            <a:rect l="l" t="t" r="r" b="b"/>
            <a:pathLst>
              <a:path w="21600" h="21600">
                <a:moveTo>
                  <a:pt x="0" y="0"/>
                </a:moveTo>
                <a:lnTo>
                  <a:pt x="21600" y="21600"/>
                </a:lnTo>
              </a:path>
            </a:pathLst>
          </a:custGeom>
          <a:noFill/>
          <a:ln w="57240">
            <a:solidFill>
              <a:srgbClr val="000000"/>
            </a:solidFill>
            <a:round/>
            <a:tailEnd len="med" type="arrow" w="med"/>
          </a:ln>
        </p:spPr>
        <p:style>
          <a:lnRef idx="0"/>
          <a:fillRef idx="0"/>
          <a:effectRef idx="0"/>
          <a:fontRef idx="minor"/>
        </p:style>
      </p:sp>
      <p:sp>
        <p:nvSpPr>
          <p:cNvPr id="489" name="CustomShape 34"/>
          <p:cNvSpPr/>
          <p:nvPr/>
        </p:nvSpPr>
        <p:spPr>
          <a:xfrm>
            <a:off x="3034440" y="5199840"/>
            <a:ext cx="2471400" cy="360"/>
          </a:xfrm>
          <a:custGeom>
            <a:avLst/>
            <a:gdLst/>
            <a:ahLst/>
            <a:rect l="l" t="t" r="r" b="b"/>
            <a:pathLst>
              <a:path w="21600" h="21600">
                <a:moveTo>
                  <a:pt x="0" y="0"/>
                </a:moveTo>
                <a:lnTo>
                  <a:pt x="21600" y="21600"/>
                </a:lnTo>
              </a:path>
            </a:pathLst>
          </a:custGeom>
          <a:noFill/>
          <a:ln w="57240">
            <a:solidFill>
              <a:srgbClr val="000000"/>
            </a:solidFill>
            <a:round/>
          </a:ln>
        </p:spPr>
        <p:style>
          <a:lnRef idx="0"/>
          <a:fillRef idx="0"/>
          <a:effectRef idx="0"/>
          <a:fontRef idx="minor"/>
        </p:style>
      </p:sp>
      <p:sp>
        <p:nvSpPr>
          <p:cNvPr id="490" name="CustomShape 35"/>
          <p:cNvSpPr/>
          <p:nvPr/>
        </p:nvSpPr>
        <p:spPr>
          <a:xfrm flipV="1">
            <a:off x="3034440" y="4951800"/>
            <a:ext cx="360" cy="273960"/>
          </a:xfrm>
          <a:custGeom>
            <a:avLst/>
            <a:gdLst/>
            <a:ahLst/>
            <a:rect l="l" t="t" r="r" b="b"/>
            <a:pathLst>
              <a:path w="21600" h="21600">
                <a:moveTo>
                  <a:pt x="0" y="0"/>
                </a:moveTo>
                <a:lnTo>
                  <a:pt x="21600" y="21600"/>
                </a:lnTo>
              </a:path>
            </a:pathLst>
          </a:custGeom>
          <a:noFill/>
          <a:ln w="57240">
            <a:solidFill>
              <a:srgbClr val="000000"/>
            </a:solidFill>
            <a:round/>
          </a:ln>
        </p:spPr>
        <p:style>
          <a:lnRef idx="0"/>
          <a:fillRef idx="0"/>
          <a:effectRef idx="0"/>
          <a:fontRef idx="minor"/>
        </p:style>
      </p:sp>
      <p:sp>
        <p:nvSpPr>
          <p:cNvPr id="491" name="CustomShape 36"/>
          <p:cNvSpPr/>
          <p:nvPr/>
        </p:nvSpPr>
        <p:spPr>
          <a:xfrm flipV="1">
            <a:off x="5491080" y="4951800"/>
            <a:ext cx="360" cy="273960"/>
          </a:xfrm>
          <a:custGeom>
            <a:avLst/>
            <a:gdLst/>
            <a:ahLst/>
            <a:rect l="l" t="t" r="r" b="b"/>
            <a:pathLst>
              <a:path w="21600" h="21600">
                <a:moveTo>
                  <a:pt x="0" y="0"/>
                </a:moveTo>
                <a:lnTo>
                  <a:pt x="21600" y="21600"/>
                </a:lnTo>
              </a:path>
            </a:pathLst>
          </a:custGeom>
          <a:noFill/>
          <a:ln w="57240">
            <a:solidFill>
              <a:srgbClr val="000000"/>
            </a:solidFill>
            <a:round/>
          </a:ln>
        </p:spPr>
        <p:style>
          <a:lnRef idx="0"/>
          <a:fillRef idx="0"/>
          <a:effectRef idx="0"/>
          <a:fontRef idx="minor"/>
        </p:style>
      </p:sp>
      <p:sp>
        <p:nvSpPr>
          <p:cNvPr id="492" name="CustomShape 37"/>
          <p:cNvSpPr/>
          <p:nvPr/>
        </p:nvSpPr>
        <p:spPr>
          <a:xfrm>
            <a:off x="-21960" y="6518160"/>
            <a:ext cx="359136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800" spc="-1" strike="noStrike" u="sng">
                <a:solidFill>
                  <a:srgbClr val="0000ff"/>
                </a:solidFill>
                <a:uFill>
                  <a:solidFill>
                    <a:srgbClr val="ffffff"/>
                  </a:solidFill>
                </a:uFill>
                <a:latin typeface="Calibri"/>
                <a:ea typeface="DejaVu Sans"/>
                <a:hlinkClick r:id="rId14"/>
              </a:rPr>
              <a:t>http://</a:t>
            </a:r>
            <a:r>
              <a:rPr b="1" lang="en-US" sz="1800" spc="-1" strike="noStrike" u="sng">
                <a:solidFill>
                  <a:srgbClr val="0000ff"/>
                </a:solidFill>
                <a:uFill>
                  <a:solidFill>
                    <a:srgbClr val="ffffff"/>
                  </a:solidFill>
                </a:uFill>
                <a:latin typeface="Calibri"/>
                <a:ea typeface="DejaVu Sans"/>
                <a:hlinkClick r:id="rId15"/>
              </a:rPr>
              <a:t>compbio.charite.de</a:t>
            </a:r>
            <a:r>
              <a:rPr b="1" lang="en-US" sz="1800" spc="-1" strike="noStrike" u="sng">
                <a:solidFill>
                  <a:srgbClr val="0000ff"/>
                </a:solidFill>
                <a:uFill>
                  <a:solidFill>
                    <a:srgbClr val="ffffff"/>
                  </a:solidFill>
                </a:uFill>
                <a:latin typeface="Calibri"/>
                <a:ea typeface="DejaVu Sans"/>
                <a:hlinkClick r:id="rId16"/>
              </a:rPr>
              <a:t>/</a:t>
            </a:r>
            <a:r>
              <a:rPr b="1" lang="en-US" sz="1800" spc="-1" strike="noStrike" u="sng">
                <a:solidFill>
                  <a:srgbClr val="0000ff"/>
                </a:solidFill>
                <a:uFill>
                  <a:solidFill>
                    <a:srgbClr val="ffffff"/>
                  </a:solidFill>
                </a:uFill>
                <a:latin typeface="Calibri"/>
                <a:ea typeface="DejaVu Sans"/>
                <a:hlinkClick r:id="rId17"/>
              </a:rPr>
              <a:t>PhenIX</a:t>
            </a:r>
            <a:r>
              <a:rPr b="1" lang="en-US" sz="1800" spc="-1" strike="noStrike" u="sng">
                <a:solidFill>
                  <a:srgbClr val="0000ff"/>
                </a:solidFill>
                <a:uFill>
                  <a:solidFill>
                    <a:srgbClr val="ffffff"/>
                  </a:solidFill>
                </a:uFill>
                <a:latin typeface="Calibri"/>
                <a:ea typeface="DejaVu Sans"/>
                <a:hlinkClick r:id="rId18"/>
              </a:rPr>
              <a:t>/ </a:t>
            </a:r>
            <a:endParaRPr b="0" lang="en-US" sz="1800" spc="-1" strike="noStrike">
              <a:solidFill>
                <a:srgbClr val="000000"/>
              </a:solidFill>
              <a:uFill>
                <a:solidFill>
                  <a:srgbClr val="ffffff"/>
                </a:solidFill>
              </a:uFill>
              <a:latin typeface="Arial"/>
            </a:endParaRPr>
          </a:p>
        </p:txBody>
      </p:sp>
      <p:pic>
        <p:nvPicPr>
          <p:cNvPr id="493" name="Picture 33" descr=""/>
          <p:cNvPicPr/>
          <p:nvPr/>
        </p:nvPicPr>
        <p:blipFill>
          <a:blip r:embed="rId19"/>
          <a:stretch/>
        </p:blipFill>
        <p:spPr>
          <a:xfrm>
            <a:off x="39600" y="51840"/>
            <a:ext cx="2860560" cy="1043280"/>
          </a:xfrm>
          <a:prstGeom prst="rect">
            <a:avLst/>
          </a:prstGeom>
          <a:ln>
            <a:noFill/>
          </a:ln>
        </p:spPr>
      </p:pic>
      <p:sp>
        <p:nvSpPr>
          <p:cNvPr id="494" name="CustomShape 38"/>
          <p:cNvSpPr/>
          <p:nvPr/>
        </p:nvSpPr>
        <p:spPr>
          <a:xfrm>
            <a:off x="7366320" y="2223720"/>
            <a:ext cx="1903680" cy="17359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8064a2"/>
                </a:solidFill>
                <a:uFill>
                  <a:solidFill>
                    <a:srgbClr val="ffffff"/>
                  </a:solidFill>
                </a:uFill>
                <a:latin typeface="Calibri"/>
                <a:ea typeface="DejaVu Sans"/>
              </a:rPr>
              <a:t>Compare phenotype profiles from:</a:t>
            </a:r>
            <a:endParaRPr b="0" lang="en-US" sz="1800" spc="-1" strike="noStrike">
              <a:solidFill>
                <a:srgbClr val="000000"/>
              </a:solidFill>
              <a:uFill>
                <a:solidFill>
                  <a:srgbClr val="ffffff"/>
                </a:solidFill>
              </a:uFill>
              <a:latin typeface="Arial"/>
            </a:endParaRPr>
          </a:p>
          <a:p>
            <a:pPr>
              <a:lnSpc>
                <a:spcPct val="100000"/>
              </a:lnSpc>
            </a:pPr>
            <a:r>
              <a:rPr b="1" lang="en-US" sz="1800" spc="-1" strike="noStrike">
                <a:solidFill>
                  <a:srgbClr val="8064a2"/>
                </a:solidFill>
                <a:uFill>
                  <a:solidFill>
                    <a:srgbClr val="ffffff"/>
                  </a:solidFill>
                </a:uFill>
                <a:latin typeface="Calibri"/>
                <a:ea typeface="DejaVu Sans"/>
              </a:rPr>
              <a:t>Clinvar, OMIM, Orphanet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
        <p:nvSpPr>
          <p:cNvPr id="495" name="CustomShape 39"/>
          <p:cNvSpPr/>
          <p:nvPr/>
        </p:nvSpPr>
        <p:spPr>
          <a:xfrm>
            <a:off x="5086080" y="6435000"/>
            <a:ext cx="4559760" cy="30312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uFill>
                  <a:solidFill>
                    <a:srgbClr val="ffffff"/>
                  </a:solidFill>
                </a:uFill>
                <a:latin typeface="Calibri"/>
                <a:ea typeface="DejaVu Sans"/>
              </a:rPr>
              <a:t>Zemojtel et al. Sci Transl Med. 2014. 6(252):252ra123 </a:t>
            </a:r>
            <a:endParaRPr b="0" lang="en-US" sz="1800" spc="-1" strike="noStrike">
              <a:solidFill>
                <a:srgbClr val="000000"/>
              </a:solidFill>
              <a:uFill>
                <a:solidFill>
                  <a:srgbClr val="ffffff"/>
                </a:solidFill>
              </a:uFill>
              <a:latin typeface="Arial"/>
            </a:endParaRPr>
          </a:p>
        </p:txBody>
      </p:sp>
      <p:sp>
        <p:nvSpPr>
          <p:cNvPr id="496" name="CustomShape 40"/>
          <p:cNvSpPr/>
          <p:nvPr/>
        </p:nvSpPr>
        <p:spPr>
          <a:xfrm>
            <a:off x="5933880" y="6211440"/>
            <a:ext cx="3183120" cy="3333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808080"/>
                </a:solidFill>
                <a:uFill>
                  <a:solidFill>
                    <a:srgbClr val="ffffff"/>
                  </a:solidFill>
                </a:uFill>
                <a:latin typeface="Calibri"/>
                <a:ea typeface="DejaVu Sans"/>
              </a:rPr>
              <a:t>Credit: Damian Smedley &amp; Will Bone</a:t>
            </a:r>
            <a:endParaRPr b="0" lang="en-US" sz="1800" spc="-1" strike="noStrike">
              <a:solidFill>
                <a:srgbClr val="000000"/>
              </a:solidFill>
              <a:uFill>
                <a:solidFill>
                  <a:srgbClr val="ffffff"/>
                </a:solidFill>
              </a:uFill>
              <a:latin typeface="Arial"/>
            </a:endParaRPr>
          </a:p>
        </p:txBody>
      </p:sp>
    </p:spTree>
  </p:cSld>
  <p:transition spd="med">
    <p:fade/>
  </p:transition>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r>
              <a:rPr b="1" lang="en-US" sz="4400" spc="-1" strike="noStrike">
                <a:solidFill>
                  <a:srgbClr val="1f497d"/>
                </a:solidFill>
                <a:uFill>
                  <a:solidFill>
                    <a:srgbClr val="ffffff"/>
                  </a:solidFill>
                </a:uFill>
                <a:latin typeface="Calibri"/>
              </a:rPr>
              <a:t>Identifying drug targets </a:t>
            </a:r>
            <a:endParaRPr b="0" lang="en-US" sz="1800" spc="-1" strike="noStrike">
              <a:solidFill>
                <a:srgbClr val="000000"/>
              </a:solidFill>
              <a:uFill>
                <a:solidFill>
                  <a:srgbClr val="ffffff"/>
                </a:solidFill>
              </a:uFill>
              <a:latin typeface="Arial"/>
            </a:endParaRPr>
          </a:p>
          <a:p>
            <a:pPr algn="ctr">
              <a:lnSpc>
                <a:spcPct val="100000"/>
              </a:lnSpc>
            </a:pPr>
            <a:r>
              <a:rPr b="1" lang="en-US" sz="4400" spc="-1" strike="noStrike">
                <a:solidFill>
                  <a:srgbClr val="1f497d"/>
                </a:solidFill>
                <a:uFill>
                  <a:solidFill>
                    <a:srgbClr val="ffffff"/>
                  </a:solidFill>
                </a:uFill>
                <a:latin typeface="Calibri"/>
              </a:rPr>
              <a:t>from mouse knock-out phenotypes</a:t>
            </a:r>
            <a:endParaRPr b="0" lang="en-US" sz="1800" spc="-1" strike="noStrike">
              <a:solidFill>
                <a:srgbClr val="000000"/>
              </a:solidFill>
              <a:uFill>
                <a:solidFill>
                  <a:srgbClr val="ffffff"/>
                </a:solidFill>
              </a:uFill>
              <a:latin typeface="Arial"/>
            </a:endParaRPr>
          </a:p>
        </p:txBody>
      </p:sp>
      <p:sp>
        <p:nvSpPr>
          <p:cNvPr id="498" name="CustomShape 2"/>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499" name="CustomShape 3"/>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08A324AD-7BD1-45C2-88B7-9E703D1701A6}"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500" name="CustomShape 4"/>
          <p:cNvSpPr/>
          <p:nvPr/>
        </p:nvSpPr>
        <p:spPr>
          <a:xfrm>
            <a:off x="2226960" y="3392280"/>
            <a:ext cx="1157760" cy="906120"/>
          </a:xfrm>
          <a:prstGeom prst="rect">
            <a:avLst/>
          </a:prstGeom>
          <a:blipFill>
            <a:blip r:embed="rId1"/>
            <a:stretch>
              <a:fillRect/>
            </a:stretch>
          </a:blipFill>
          <a:ln>
            <a:noFill/>
          </a:ln>
        </p:spPr>
        <p:style>
          <a:lnRef idx="0"/>
          <a:fillRef idx="0"/>
          <a:effectRef idx="0"/>
          <a:fontRef idx="minor"/>
        </p:style>
      </p:sp>
      <p:sp>
        <p:nvSpPr>
          <p:cNvPr id="501" name="CustomShape 5"/>
          <p:cNvSpPr/>
          <p:nvPr/>
        </p:nvSpPr>
        <p:spPr>
          <a:xfrm>
            <a:off x="3819240" y="2756880"/>
            <a:ext cx="1666440" cy="198360"/>
          </a:xfrm>
          <a:prstGeom prst="leftRightArrow">
            <a:avLst>
              <a:gd name="adj1" fmla="val 50000"/>
              <a:gd name="adj2" fmla="val 50000"/>
            </a:avLst>
          </a:prstGeom>
          <a:solidFill>
            <a:srgbClr val="4f81bd"/>
          </a:solidFill>
          <a:ln w="25560">
            <a:solidFill>
              <a:srgbClr val="3a5f8b"/>
            </a:solidFill>
            <a:round/>
          </a:ln>
        </p:spPr>
        <p:style>
          <a:lnRef idx="0"/>
          <a:fillRef idx="0"/>
          <a:effectRef idx="0"/>
          <a:fontRef idx="minor"/>
        </p:style>
      </p:sp>
      <p:sp>
        <p:nvSpPr>
          <p:cNvPr id="502" name="CustomShape 6"/>
          <p:cNvSpPr/>
          <p:nvPr/>
        </p:nvSpPr>
        <p:spPr>
          <a:xfrm rot="10800000">
            <a:off x="6725160" y="3648960"/>
            <a:ext cx="399240" cy="335520"/>
          </a:xfrm>
          <a:prstGeom prst="downArrow">
            <a:avLst>
              <a:gd name="adj1" fmla="val 50000"/>
              <a:gd name="adj2" fmla="val 50000"/>
            </a:avLst>
          </a:prstGeom>
          <a:solidFill>
            <a:srgbClr val="4f81bd"/>
          </a:solidFill>
          <a:ln w="25560">
            <a:solidFill>
              <a:srgbClr val="3a5f8b"/>
            </a:solidFill>
            <a:round/>
          </a:ln>
        </p:spPr>
        <p:style>
          <a:lnRef idx="0"/>
          <a:fillRef idx="0"/>
          <a:effectRef idx="0"/>
          <a:fontRef idx="minor"/>
        </p:style>
      </p:sp>
      <p:sp>
        <p:nvSpPr>
          <p:cNvPr id="503" name="CustomShape 7"/>
          <p:cNvSpPr/>
          <p:nvPr/>
        </p:nvSpPr>
        <p:spPr>
          <a:xfrm>
            <a:off x="5911920" y="4441680"/>
            <a:ext cx="541800" cy="31824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500" spc="-1" strike="noStrike">
                <a:solidFill>
                  <a:srgbClr val="000000"/>
                </a:solidFill>
                <a:uFill>
                  <a:solidFill>
                    <a:srgbClr val="ffffff"/>
                  </a:solidFill>
                </a:uFill>
                <a:latin typeface="Calibri"/>
                <a:ea typeface="DejaVu Sans"/>
              </a:rPr>
              <a:t>drug</a:t>
            </a:r>
            <a:endParaRPr b="0" lang="en-US" sz="1800" spc="-1" strike="noStrike">
              <a:solidFill>
                <a:srgbClr val="000000"/>
              </a:solidFill>
              <a:uFill>
                <a:solidFill>
                  <a:srgbClr val="ffffff"/>
                </a:solidFill>
              </a:uFill>
              <a:latin typeface="Arial"/>
            </a:endParaRPr>
          </a:p>
        </p:txBody>
      </p:sp>
      <p:sp>
        <p:nvSpPr>
          <p:cNvPr id="504" name="CustomShape 8"/>
          <p:cNvSpPr/>
          <p:nvPr/>
        </p:nvSpPr>
        <p:spPr>
          <a:xfrm rot="10800000">
            <a:off x="3605760" y="3669840"/>
            <a:ext cx="399240" cy="356400"/>
          </a:xfrm>
          <a:prstGeom prst="downArrow">
            <a:avLst>
              <a:gd name="adj1" fmla="val 50000"/>
              <a:gd name="adj2" fmla="val 50000"/>
            </a:avLst>
          </a:prstGeom>
          <a:solidFill>
            <a:srgbClr val="4f81bd"/>
          </a:solidFill>
          <a:ln w="25560">
            <a:solidFill>
              <a:srgbClr val="3a5f8b"/>
            </a:solidFill>
            <a:round/>
          </a:ln>
        </p:spPr>
        <p:style>
          <a:lnRef idx="0"/>
          <a:fillRef idx="0"/>
          <a:effectRef idx="0"/>
          <a:fontRef idx="minor"/>
        </p:style>
      </p:sp>
      <p:sp>
        <p:nvSpPr>
          <p:cNvPr id="505" name="CustomShape 9"/>
          <p:cNvSpPr/>
          <p:nvPr/>
        </p:nvSpPr>
        <p:spPr>
          <a:xfrm>
            <a:off x="2769840" y="5413320"/>
            <a:ext cx="558720" cy="318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500" spc="-1" strike="noStrike">
                <a:solidFill>
                  <a:srgbClr val="000000"/>
                </a:solidFill>
                <a:uFill>
                  <a:solidFill>
                    <a:srgbClr val="ffffff"/>
                  </a:solidFill>
                </a:uFill>
                <a:latin typeface="Calibri"/>
                <a:ea typeface="DejaVu Sans"/>
              </a:rPr>
              <a:t>gene</a:t>
            </a:r>
            <a:endParaRPr b="0" lang="en-US" sz="1800" spc="-1" strike="noStrike">
              <a:solidFill>
                <a:srgbClr val="000000"/>
              </a:solidFill>
              <a:uFill>
                <a:solidFill>
                  <a:srgbClr val="ffffff"/>
                </a:solidFill>
              </a:uFill>
              <a:latin typeface="Arial"/>
            </a:endParaRPr>
          </a:p>
        </p:txBody>
      </p:sp>
      <p:sp>
        <p:nvSpPr>
          <p:cNvPr id="506" name="CustomShape 10"/>
          <p:cNvSpPr/>
          <p:nvPr/>
        </p:nvSpPr>
        <p:spPr>
          <a:xfrm>
            <a:off x="2439720" y="2655720"/>
            <a:ext cx="1098000" cy="31824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500" spc="-1" strike="noStrike">
                <a:solidFill>
                  <a:srgbClr val="000000"/>
                </a:solidFill>
                <a:uFill>
                  <a:solidFill>
                    <a:srgbClr val="ffffff"/>
                  </a:solidFill>
                </a:uFill>
                <a:latin typeface="Calibri"/>
                <a:ea typeface="DejaVu Sans"/>
              </a:rPr>
              <a:t>phenotypes</a:t>
            </a:r>
            <a:endParaRPr b="0" lang="en-US" sz="1800" spc="-1" strike="noStrike">
              <a:solidFill>
                <a:srgbClr val="000000"/>
              </a:solidFill>
              <a:uFill>
                <a:solidFill>
                  <a:srgbClr val="ffffff"/>
                </a:solidFill>
              </a:uFill>
              <a:latin typeface="Arial"/>
            </a:endParaRPr>
          </a:p>
        </p:txBody>
      </p:sp>
      <p:sp>
        <p:nvSpPr>
          <p:cNvPr id="507" name="CustomShape 11"/>
          <p:cNvSpPr/>
          <p:nvPr/>
        </p:nvSpPr>
        <p:spPr>
          <a:xfrm>
            <a:off x="5826960" y="2666880"/>
            <a:ext cx="642600" cy="2955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350" spc="-1" strike="noStrike">
                <a:solidFill>
                  <a:srgbClr val="000000"/>
                </a:solidFill>
                <a:uFill>
                  <a:solidFill>
                    <a:srgbClr val="ffffff"/>
                  </a:solidFill>
                </a:uFill>
                <a:latin typeface="Calibri"/>
                <a:ea typeface="DejaVu Sans"/>
              </a:rPr>
              <a:t>effects</a:t>
            </a:r>
            <a:endParaRPr b="0" lang="en-US" sz="1800" spc="-1" strike="noStrike">
              <a:solidFill>
                <a:srgbClr val="000000"/>
              </a:solidFill>
              <a:uFill>
                <a:solidFill>
                  <a:srgbClr val="ffffff"/>
                </a:solidFill>
              </a:uFill>
              <a:latin typeface="Arial"/>
            </a:endParaRPr>
          </a:p>
        </p:txBody>
      </p:sp>
      <p:sp>
        <p:nvSpPr>
          <p:cNvPr id="508" name="CustomShape 12"/>
          <p:cNvSpPr/>
          <p:nvPr/>
        </p:nvSpPr>
        <p:spPr>
          <a:xfrm>
            <a:off x="5952960" y="4898880"/>
            <a:ext cx="449280" cy="576720"/>
          </a:xfrm>
          <a:prstGeom prst="downArrow">
            <a:avLst>
              <a:gd name="adj1" fmla="val 50000"/>
              <a:gd name="adj2" fmla="val 50000"/>
            </a:avLst>
          </a:prstGeom>
          <a:solidFill>
            <a:srgbClr val="c0504d"/>
          </a:solidFill>
          <a:ln w="25560">
            <a:solidFill>
              <a:srgbClr val="3a5f8b"/>
            </a:solidFill>
            <a:round/>
          </a:ln>
        </p:spPr>
        <p:style>
          <a:lnRef idx="0"/>
          <a:fillRef idx="0"/>
          <a:effectRef idx="0"/>
          <a:fontRef idx="minor"/>
        </p:style>
      </p:sp>
      <p:sp>
        <p:nvSpPr>
          <p:cNvPr id="509" name="CustomShape 13"/>
          <p:cNvSpPr/>
          <p:nvPr/>
        </p:nvSpPr>
        <p:spPr>
          <a:xfrm>
            <a:off x="5616360" y="5472000"/>
            <a:ext cx="1162080" cy="31824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500" spc="-1" strike="noStrike">
                <a:solidFill>
                  <a:srgbClr val="000000"/>
                </a:solidFill>
                <a:uFill>
                  <a:solidFill>
                    <a:srgbClr val="ffffff"/>
                  </a:solidFill>
                </a:uFill>
                <a:latin typeface="Calibri"/>
                <a:ea typeface="DejaVu Sans"/>
              </a:rPr>
              <a:t>human gene</a:t>
            </a:r>
            <a:endParaRPr b="0" lang="en-US" sz="1800" spc="-1" strike="noStrike">
              <a:solidFill>
                <a:srgbClr val="000000"/>
              </a:solidFill>
              <a:uFill>
                <a:solidFill>
                  <a:srgbClr val="ffffff"/>
                </a:solidFill>
              </a:uFill>
              <a:latin typeface="Arial"/>
            </a:endParaRPr>
          </a:p>
        </p:txBody>
      </p:sp>
      <p:sp>
        <p:nvSpPr>
          <p:cNvPr id="510" name="CustomShape 14"/>
          <p:cNvSpPr/>
          <p:nvPr/>
        </p:nvSpPr>
        <p:spPr>
          <a:xfrm>
            <a:off x="3657600" y="5447520"/>
            <a:ext cx="1828080" cy="290880"/>
          </a:xfrm>
          <a:prstGeom prst="leftRightArrow">
            <a:avLst>
              <a:gd name="adj1" fmla="val 50000"/>
              <a:gd name="adj2" fmla="val 50000"/>
            </a:avLst>
          </a:prstGeom>
          <a:solidFill>
            <a:srgbClr val="4f81bd"/>
          </a:solidFill>
          <a:ln w="25560">
            <a:solidFill>
              <a:srgbClr val="3a5f8b"/>
            </a:solidFill>
            <a:round/>
          </a:ln>
        </p:spPr>
        <p:style>
          <a:lnRef idx="0"/>
          <a:fillRef idx="0"/>
          <a:effectRef idx="0"/>
          <a:fontRef idx="minor"/>
        </p:style>
      </p:sp>
      <p:pic>
        <p:nvPicPr>
          <p:cNvPr id="511" name="Picture 4" descr=""/>
          <p:cNvPicPr/>
          <p:nvPr/>
        </p:nvPicPr>
        <p:blipFill>
          <a:blip r:embed="rId2"/>
          <a:stretch/>
        </p:blipFill>
        <p:spPr>
          <a:xfrm>
            <a:off x="5469840" y="3470400"/>
            <a:ext cx="1387440" cy="883080"/>
          </a:xfrm>
          <a:prstGeom prst="rect">
            <a:avLst/>
          </a:prstGeom>
          <a:ln>
            <a:noFill/>
          </a:ln>
        </p:spPr>
      </p:pic>
      <p:sp>
        <p:nvSpPr>
          <p:cNvPr id="512" name="CustomShape 15"/>
          <p:cNvSpPr/>
          <p:nvPr/>
        </p:nvSpPr>
        <p:spPr>
          <a:xfrm>
            <a:off x="2385720" y="4351320"/>
            <a:ext cx="1238400" cy="50112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350" spc="-1" strike="noStrike">
                <a:solidFill>
                  <a:srgbClr val="000000"/>
                </a:solidFill>
                <a:uFill>
                  <a:solidFill>
                    <a:srgbClr val="ffffff"/>
                  </a:solidFill>
                </a:uFill>
                <a:latin typeface="Calibri"/>
                <a:ea typeface="DejaVu Sans"/>
              </a:rPr>
              <a:t>non-functional </a:t>
            </a:r>
            <a:endParaRPr b="0" lang="en-US" sz="1800" spc="-1" strike="noStrike">
              <a:solidFill>
                <a:srgbClr val="000000"/>
              </a:solidFill>
              <a:uFill>
                <a:solidFill>
                  <a:srgbClr val="ffffff"/>
                </a:solidFill>
              </a:uFill>
              <a:latin typeface="Arial"/>
            </a:endParaRPr>
          </a:p>
          <a:p>
            <a:pPr algn="ctr">
              <a:lnSpc>
                <a:spcPct val="100000"/>
              </a:lnSpc>
            </a:pPr>
            <a:r>
              <a:rPr b="0" lang="en-US" sz="1350" spc="-1" strike="noStrike">
                <a:solidFill>
                  <a:srgbClr val="000000"/>
                </a:solidFill>
                <a:uFill>
                  <a:solidFill>
                    <a:srgbClr val="ffffff"/>
                  </a:solidFill>
                </a:uFill>
                <a:latin typeface="Calibri"/>
                <a:ea typeface="DejaVu Sans"/>
              </a:rPr>
              <a:t>gene model</a:t>
            </a:r>
            <a:endParaRPr b="0" lang="en-US" sz="1800" spc="-1" strike="noStrike">
              <a:solidFill>
                <a:srgbClr val="000000"/>
              </a:solidFill>
              <a:uFill>
                <a:solidFill>
                  <a:srgbClr val="ffffff"/>
                </a:solidFill>
              </a:uFill>
              <a:latin typeface="Arial"/>
            </a:endParaRPr>
          </a:p>
        </p:txBody>
      </p:sp>
      <p:sp>
        <p:nvSpPr>
          <p:cNvPr id="513" name="CustomShape 16"/>
          <p:cNvSpPr/>
          <p:nvPr/>
        </p:nvSpPr>
        <p:spPr>
          <a:xfrm>
            <a:off x="2826720" y="4898880"/>
            <a:ext cx="399240" cy="513720"/>
          </a:xfrm>
          <a:prstGeom prst="downArrow">
            <a:avLst>
              <a:gd name="adj1" fmla="val 50000"/>
              <a:gd name="adj2" fmla="val 50000"/>
            </a:avLst>
          </a:prstGeom>
          <a:solidFill>
            <a:srgbClr val="4f81bd"/>
          </a:solidFill>
          <a:ln w="25560">
            <a:solidFill>
              <a:srgbClr val="3a5f8b"/>
            </a:solidFill>
            <a:round/>
          </a:ln>
        </p:spPr>
        <p:style>
          <a:lnRef idx="0"/>
          <a:fillRef idx="0"/>
          <a:effectRef idx="0"/>
          <a:fontRef idx="minor"/>
        </p:style>
      </p:sp>
      <p:sp>
        <p:nvSpPr>
          <p:cNvPr id="514" name="CustomShape 17"/>
          <p:cNvSpPr/>
          <p:nvPr/>
        </p:nvSpPr>
        <p:spPr>
          <a:xfrm>
            <a:off x="4186800" y="5121720"/>
            <a:ext cx="777960" cy="2955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350" spc="-1" strike="noStrike">
                <a:solidFill>
                  <a:srgbClr val="000000"/>
                </a:solidFill>
                <a:uFill>
                  <a:solidFill>
                    <a:srgbClr val="ffffff"/>
                  </a:solidFill>
                </a:uFill>
                <a:latin typeface="Calibri"/>
                <a:ea typeface="DejaVu Sans"/>
              </a:rPr>
              <a:t>ortholog</a:t>
            </a:r>
            <a:endParaRPr b="0" lang="en-US" sz="1800" spc="-1" strike="noStrike">
              <a:solidFill>
                <a:srgbClr val="000000"/>
              </a:solidFill>
              <a:uFill>
                <a:solidFill>
                  <a:srgbClr val="ffffff"/>
                </a:solidFill>
              </a:uFill>
              <a:latin typeface="Arial"/>
            </a:endParaRPr>
          </a:p>
        </p:txBody>
      </p:sp>
      <p:sp>
        <p:nvSpPr>
          <p:cNvPr id="515" name="CustomShape 18"/>
          <p:cNvSpPr/>
          <p:nvPr/>
        </p:nvSpPr>
        <p:spPr>
          <a:xfrm>
            <a:off x="4276440" y="2490840"/>
            <a:ext cx="660960" cy="2955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350" spc="-1" strike="noStrike">
                <a:solidFill>
                  <a:srgbClr val="000000"/>
                </a:solidFill>
                <a:uFill>
                  <a:solidFill>
                    <a:srgbClr val="ffffff"/>
                  </a:solidFill>
                </a:uFill>
                <a:latin typeface="Calibri"/>
                <a:ea typeface="DejaVu Sans"/>
              </a:rPr>
              <a:t>similar</a:t>
            </a:r>
            <a:endParaRPr b="0" lang="en-US" sz="1800" spc="-1" strike="noStrike">
              <a:solidFill>
                <a:srgbClr val="000000"/>
              </a:solidFill>
              <a:uFill>
                <a:solidFill>
                  <a:srgbClr val="ffffff"/>
                </a:solidFill>
              </a:uFill>
              <a:latin typeface="Arial"/>
            </a:endParaRPr>
          </a:p>
        </p:txBody>
      </p:sp>
      <p:sp>
        <p:nvSpPr>
          <p:cNvPr id="516" name="CustomShape 19"/>
          <p:cNvSpPr/>
          <p:nvPr/>
        </p:nvSpPr>
        <p:spPr>
          <a:xfrm>
            <a:off x="6409800" y="4960440"/>
            <a:ext cx="753840" cy="318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500" spc="-1" strike="noStrike">
                <a:solidFill>
                  <a:srgbClr val="000000"/>
                </a:solidFill>
                <a:uFill>
                  <a:solidFill>
                    <a:srgbClr val="ffffff"/>
                  </a:solidFill>
                </a:uFill>
                <a:latin typeface="Calibri"/>
                <a:ea typeface="DejaVu Sans"/>
              </a:rPr>
              <a:t>inhibits</a:t>
            </a:r>
            <a:endParaRPr b="0" lang="en-US" sz="1800" spc="-1" strike="noStrike">
              <a:solidFill>
                <a:srgbClr val="000000"/>
              </a:solidFill>
              <a:uFill>
                <a:solidFill>
                  <a:srgbClr val="ffffff"/>
                </a:solidFill>
              </a:uFill>
              <a:latin typeface="Arial"/>
            </a:endParaRPr>
          </a:p>
        </p:txBody>
      </p:sp>
      <p:sp>
        <p:nvSpPr>
          <p:cNvPr id="517" name="CustomShape 20"/>
          <p:cNvSpPr/>
          <p:nvPr/>
        </p:nvSpPr>
        <p:spPr>
          <a:xfrm>
            <a:off x="762120" y="1404360"/>
            <a:ext cx="7164720" cy="91296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uFill>
                  <a:solidFill>
                    <a:srgbClr val="ffffff"/>
                  </a:solidFill>
                </a:uFill>
                <a:latin typeface="Calibri"/>
                <a:ea typeface="DejaVu Sans"/>
              </a:rPr>
              <a:t>Main idea</a:t>
            </a:r>
            <a:r>
              <a:rPr b="0" lang="en-US" sz="1800" spc="-1" strike="noStrike">
                <a:solidFill>
                  <a:srgbClr val="000000"/>
                </a:solidFill>
                <a:uFill>
                  <a:solidFill>
                    <a:srgbClr val="ffffff"/>
                  </a:solidFill>
                </a:uFill>
                <a:latin typeface="Calibri"/>
                <a:ea typeface="DejaVu Sans"/>
              </a:rPr>
              <a:t>: we compare the phenotypes of knockout mouse models with the effects of drugs. When similar, we hypothesize that the drug acts as an inhibitor of the gene, thereby mimicking its phenotypic effect.</a:t>
            </a:r>
            <a:endParaRPr b="0" lang="en-US" sz="1800" spc="-1" strike="noStrike">
              <a:solidFill>
                <a:srgbClr val="000000"/>
              </a:solidFill>
              <a:uFill>
                <a:solidFill>
                  <a:srgbClr val="ffffff"/>
                </a:solidFill>
              </a:uFill>
              <a:latin typeface="Arial"/>
            </a:endParaRPr>
          </a:p>
        </p:txBody>
      </p:sp>
    </p:spTree>
  </p:cSld>
  <p:transition spd="med">
    <p:fade/>
  </p:transition>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CustomShape 1"/>
          <p:cNvSpPr/>
          <p:nvPr/>
        </p:nvSpPr>
        <p:spPr>
          <a:xfrm>
            <a:off x="457200" y="0"/>
            <a:ext cx="8228880" cy="1142280"/>
          </a:xfrm>
          <a:prstGeom prst="rect">
            <a:avLst/>
          </a:prstGeom>
          <a:noFill/>
          <a:ln>
            <a:noFill/>
          </a:ln>
        </p:spPr>
        <p:style>
          <a:lnRef idx="0"/>
          <a:fillRef idx="0"/>
          <a:effectRef idx="0"/>
          <a:fontRef idx="minor"/>
        </p:style>
        <p:txBody>
          <a:bodyPr lIns="68400" rIns="68400" tIns="34200" bIns="34200" anchor="ctr"/>
          <a:p>
            <a:pPr algn="ctr">
              <a:lnSpc>
                <a:spcPct val="100000"/>
              </a:lnSpc>
            </a:pPr>
            <a:r>
              <a:rPr b="1" lang="en-US" sz="2700" spc="-1" strike="noStrike">
                <a:solidFill>
                  <a:srgbClr val="1f497d"/>
                </a:solidFill>
                <a:uFill>
                  <a:solidFill>
                    <a:srgbClr val="ffffff"/>
                  </a:solidFill>
                </a:uFill>
                <a:latin typeface="Calibri"/>
                <a:ea typeface="Calibri"/>
              </a:rPr>
              <a:t>We use </a:t>
            </a:r>
            <a:r>
              <a:rPr b="1" i="1" lang="en-US" sz="2700" spc="-1" strike="noStrike">
                <a:solidFill>
                  <a:srgbClr val="1f497d"/>
                </a:solidFill>
                <a:uFill>
                  <a:solidFill>
                    <a:srgbClr val="ffffff"/>
                  </a:solidFill>
                </a:uFill>
                <a:latin typeface="Calibri"/>
                <a:ea typeface="Calibri"/>
              </a:rPr>
              <a:t>mappings</a:t>
            </a:r>
            <a:r>
              <a:rPr b="1" lang="en-US" sz="2700" spc="-1" strike="noStrike">
                <a:solidFill>
                  <a:srgbClr val="1f497d"/>
                </a:solidFill>
                <a:uFill>
                  <a:solidFill>
                    <a:srgbClr val="ffffff"/>
                  </a:solidFill>
                </a:uFill>
                <a:latin typeface="Calibri"/>
                <a:ea typeface="Calibri"/>
              </a:rPr>
              <a:t> to establish equivalences between human and mammalian phenotype ontologies</a:t>
            </a:r>
            <a:endParaRPr b="0" lang="en-US" sz="1800" spc="-1" strike="noStrike">
              <a:solidFill>
                <a:srgbClr val="000000"/>
              </a:solidFill>
              <a:uFill>
                <a:solidFill>
                  <a:srgbClr val="ffffff"/>
                </a:solidFill>
              </a:uFill>
              <a:latin typeface="Arial"/>
            </a:endParaRPr>
          </a:p>
        </p:txBody>
      </p:sp>
      <p:sp>
        <p:nvSpPr>
          <p:cNvPr id="519" name="CustomShape 2"/>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520" name="CustomShape 3"/>
          <p:cNvSpPr/>
          <p:nvPr/>
        </p:nvSpPr>
        <p:spPr>
          <a:xfrm>
            <a:off x="0" y="6629400"/>
            <a:ext cx="2133000" cy="220680"/>
          </a:xfrm>
          <a:prstGeom prst="rect">
            <a:avLst/>
          </a:prstGeom>
          <a:noFill/>
          <a:ln>
            <a:noFill/>
          </a:ln>
        </p:spPr>
        <p:style>
          <a:lnRef idx="0"/>
          <a:fillRef idx="0"/>
          <a:effectRef idx="0"/>
          <a:fontRef idx="minor"/>
        </p:style>
        <p:txBody>
          <a:bodyPr lIns="68400" rIns="68400" tIns="34200" bIns="34200" anchor="ctr"/>
          <a:p>
            <a:pPr>
              <a:lnSpc>
                <a:spcPct val="100000"/>
              </a:lnSpc>
            </a:pPr>
            <a:r>
              <a:rPr b="0" lang="en-US" sz="1200" spc="-1" strike="noStrike">
                <a:solidFill>
                  <a:srgbClr val="8b8b8b"/>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p:txBody>
      </p:sp>
      <p:sp>
        <p:nvSpPr>
          <p:cNvPr id="521" name="CustomShape 4"/>
          <p:cNvSpPr/>
          <p:nvPr/>
        </p:nvSpPr>
        <p:spPr>
          <a:xfrm>
            <a:off x="2215800" y="1847880"/>
            <a:ext cx="1090440" cy="494640"/>
          </a:xfrm>
          <a:prstGeom prst="rect">
            <a:avLst/>
          </a:prstGeom>
          <a:noFill/>
          <a:ln>
            <a:noFill/>
          </a:ln>
        </p:spPr>
        <p:style>
          <a:lnRef idx="0"/>
          <a:fillRef idx="0"/>
          <a:effectRef idx="0"/>
          <a:fontRef idx="minor"/>
        </p:style>
        <p:txBody>
          <a:bodyPr lIns="68400" rIns="68400" tIns="34200" bIns="34200"/>
          <a:p>
            <a:pPr algn="ctr">
              <a:lnSpc>
                <a:spcPct val="100000"/>
              </a:lnSpc>
            </a:pPr>
            <a:r>
              <a:rPr b="1" lang="en-US" sz="1350" spc="-1" strike="noStrike">
                <a:solidFill>
                  <a:srgbClr val="c0504d"/>
                </a:solidFill>
                <a:uFill>
                  <a:solidFill>
                    <a:srgbClr val="ffffff"/>
                  </a:solidFill>
                </a:uFill>
                <a:latin typeface="Calibri"/>
                <a:ea typeface="Calibri"/>
              </a:rPr>
              <a:t>Mouse Phenotypes</a:t>
            </a:r>
            <a:endParaRPr b="0" lang="en-US" sz="1800" spc="-1" strike="noStrike">
              <a:solidFill>
                <a:srgbClr val="000000"/>
              </a:solidFill>
              <a:uFill>
                <a:solidFill>
                  <a:srgbClr val="ffffff"/>
                </a:solidFill>
              </a:uFill>
              <a:latin typeface="Arial"/>
            </a:endParaRPr>
          </a:p>
        </p:txBody>
      </p:sp>
      <p:sp>
        <p:nvSpPr>
          <p:cNvPr id="522" name="CustomShape 5"/>
          <p:cNvSpPr/>
          <p:nvPr/>
        </p:nvSpPr>
        <p:spPr>
          <a:xfrm>
            <a:off x="1179720" y="5486400"/>
            <a:ext cx="3162960" cy="469800"/>
          </a:xfrm>
          <a:prstGeom prst="rect">
            <a:avLst/>
          </a:prstGeom>
          <a:noFill/>
          <a:ln>
            <a:noFill/>
          </a:ln>
        </p:spPr>
        <p:style>
          <a:lnRef idx="0"/>
          <a:fillRef idx="0"/>
          <a:effectRef idx="0"/>
          <a:fontRef idx="minor"/>
        </p:style>
        <p:txBody>
          <a:bodyPr lIns="68400" rIns="68400" tIns="34200" bIns="34200"/>
          <a:p>
            <a:pPr algn="ctr">
              <a:lnSpc>
                <a:spcPct val="100000"/>
              </a:lnSpc>
            </a:pPr>
            <a:r>
              <a:rPr b="1" lang="en-US" sz="1350" spc="-1" strike="noStrike">
                <a:solidFill>
                  <a:srgbClr val="c0504d"/>
                </a:solidFill>
                <a:uFill>
                  <a:solidFill>
                    <a:srgbClr val="ffffff"/>
                  </a:solidFill>
                </a:uFill>
                <a:latin typeface="Calibri"/>
                <a:ea typeface="Calibri"/>
              </a:rPr>
              <a:t>Drug effects</a:t>
            </a:r>
            <a:endParaRPr b="0" lang="en-US" sz="1800" spc="-1" strike="noStrike">
              <a:solidFill>
                <a:srgbClr val="000000"/>
              </a:solidFill>
              <a:uFill>
                <a:solidFill>
                  <a:srgbClr val="ffffff"/>
                </a:solidFill>
              </a:uFill>
              <a:latin typeface="Arial"/>
            </a:endParaRPr>
          </a:p>
          <a:p>
            <a:pPr algn="ctr">
              <a:lnSpc>
                <a:spcPct val="100000"/>
              </a:lnSpc>
            </a:pPr>
            <a:r>
              <a:rPr b="1" lang="en-US" sz="1350" spc="-1" strike="noStrike">
                <a:solidFill>
                  <a:srgbClr val="000000"/>
                </a:solidFill>
                <a:uFill>
                  <a:solidFill>
                    <a:srgbClr val="ffffff"/>
                  </a:solidFill>
                </a:uFill>
                <a:latin typeface="Calibri"/>
                <a:ea typeface="Calibri"/>
              </a:rPr>
              <a:t>(mappings from UMLS to DO, NBO, MP)</a:t>
            </a:r>
            <a:endParaRPr b="0" lang="en-US" sz="1800" spc="-1" strike="noStrike">
              <a:solidFill>
                <a:srgbClr val="000000"/>
              </a:solidFill>
              <a:uFill>
                <a:solidFill>
                  <a:srgbClr val="ffffff"/>
                </a:solidFill>
              </a:uFill>
              <a:latin typeface="Arial"/>
            </a:endParaRPr>
          </a:p>
        </p:txBody>
      </p:sp>
      <p:sp>
        <p:nvSpPr>
          <p:cNvPr id="523" name="CustomShape 6"/>
          <p:cNvSpPr/>
          <p:nvPr/>
        </p:nvSpPr>
        <p:spPr>
          <a:xfrm flipH="1" rot="16200000">
            <a:off x="2440440" y="3183480"/>
            <a:ext cx="639360" cy="194040"/>
          </a:xfrm>
          <a:prstGeom prst="rightArrow">
            <a:avLst>
              <a:gd name="adj1" fmla="val 50000"/>
              <a:gd name="adj2" fmla="val 50000"/>
            </a:avLst>
          </a:prstGeom>
          <a:solidFill>
            <a:srgbClr val="4f81bd"/>
          </a:solidFill>
          <a:ln w="25560">
            <a:solidFill>
              <a:srgbClr val="395e8a"/>
            </a:solidFill>
            <a:round/>
          </a:ln>
        </p:spPr>
        <p:style>
          <a:lnRef idx="0"/>
          <a:fillRef idx="0"/>
          <a:effectRef idx="0"/>
          <a:fontRef idx="minor"/>
        </p:style>
      </p:sp>
      <p:sp>
        <p:nvSpPr>
          <p:cNvPr id="524" name="CustomShape 7"/>
          <p:cNvSpPr/>
          <p:nvPr/>
        </p:nvSpPr>
        <p:spPr>
          <a:xfrm>
            <a:off x="2105640" y="5084280"/>
            <a:ext cx="1311120" cy="342360"/>
          </a:xfrm>
          <a:prstGeom prst="rect">
            <a:avLst/>
          </a:prstGeom>
          <a:blipFill>
            <a:blip r:embed="rId1"/>
            <a:stretch>
              <a:fillRect/>
            </a:stretch>
          </a:blipFill>
          <a:ln>
            <a:noFill/>
          </a:ln>
        </p:spPr>
        <p:style>
          <a:lnRef idx="0"/>
          <a:fillRef idx="0"/>
          <a:effectRef idx="0"/>
          <a:fontRef idx="minor"/>
        </p:style>
      </p:sp>
      <p:sp>
        <p:nvSpPr>
          <p:cNvPr id="525" name="CustomShape 8"/>
          <p:cNvSpPr/>
          <p:nvPr/>
        </p:nvSpPr>
        <p:spPr>
          <a:xfrm>
            <a:off x="2350800" y="2343240"/>
            <a:ext cx="820800" cy="434880"/>
          </a:xfrm>
          <a:prstGeom prst="rect">
            <a:avLst/>
          </a:prstGeom>
          <a:blipFill>
            <a:blip r:embed="rId2"/>
            <a:stretch>
              <a:fillRect/>
            </a:stretch>
          </a:blipFill>
          <a:ln>
            <a:noFill/>
          </a:ln>
        </p:spPr>
        <p:style>
          <a:lnRef idx="0"/>
          <a:fillRef idx="0"/>
          <a:effectRef idx="0"/>
          <a:fontRef idx="minor"/>
        </p:style>
      </p:sp>
      <p:sp>
        <p:nvSpPr>
          <p:cNvPr id="526" name="CustomShape 9"/>
          <p:cNvSpPr/>
          <p:nvPr/>
        </p:nvSpPr>
        <p:spPr>
          <a:xfrm>
            <a:off x="2215800" y="3600360"/>
            <a:ext cx="1090440" cy="742320"/>
          </a:xfrm>
          <a:prstGeom prst="rect">
            <a:avLst/>
          </a:prstGeom>
          <a:noFill/>
          <a:ln>
            <a:noFill/>
          </a:ln>
        </p:spPr>
        <p:style>
          <a:lnRef idx="0"/>
          <a:fillRef idx="0"/>
          <a:effectRef idx="0"/>
          <a:fontRef idx="minor"/>
        </p:style>
        <p:txBody>
          <a:bodyPr lIns="68400" rIns="68400" tIns="34200" bIns="34200"/>
          <a:p>
            <a:pPr algn="ctr">
              <a:lnSpc>
                <a:spcPct val="100000"/>
              </a:lnSpc>
            </a:pPr>
            <a:r>
              <a:rPr b="1" lang="en-US" sz="1350" spc="-1" strike="noStrike">
                <a:solidFill>
                  <a:srgbClr val="c0504d"/>
                </a:solidFill>
                <a:uFill>
                  <a:solidFill>
                    <a:srgbClr val="ffffff"/>
                  </a:solidFill>
                </a:uFill>
                <a:latin typeface="Calibri"/>
                <a:ea typeface="Calibri"/>
              </a:rPr>
              <a:t>Mammalian Phenotype Ontology</a:t>
            </a:r>
            <a:endParaRPr b="0" lang="en-US" sz="1800" spc="-1" strike="noStrike">
              <a:solidFill>
                <a:srgbClr val="000000"/>
              </a:solidFill>
              <a:uFill>
                <a:solidFill>
                  <a:srgbClr val="ffffff"/>
                </a:solidFill>
              </a:uFill>
              <a:latin typeface="Arial"/>
            </a:endParaRPr>
          </a:p>
        </p:txBody>
      </p:sp>
      <p:sp>
        <p:nvSpPr>
          <p:cNvPr id="527" name="CustomShape 10"/>
          <p:cNvSpPr/>
          <p:nvPr/>
        </p:nvSpPr>
        <p:spPr>
          <a:xfrm flipH="1" rot="5400000">
            <a:off x="2441160" y="4565880"/>
            <a:ext cx="639360" cy="194040"/>
          </a:xfrm>
          <a:prstGeom prst="rightArrow">
            <a:avLst>
              <a:gd name="adj1" fmla="val 50000"/>
              <a:gd name="adj2" fmla="val 50000"/>
            </a:avLst>
          </a:prstGeom>
          <a:solidFill>
            <a:srgbClr val="4f81bd"/>
          </a:solidFill>
          <a:ln w="25560">
            <a:solidFill>
              <a:srgbClr val="395e8a"/>
            </a:solidFill>
            <a:round/>
          </a:ln>
        </p:spPr>
        <p:style>
          <a:lnRef idx="0"/>
          <a:fillRef idx="0"/>
          <a:effectRef idx="0"/>
          <a:fontRef idx="minor"/>
        </p:style>
      </p:sp>
      <p:sp>
        <p:nvSpPr>
          <p:cNvPr id="528" name="CustomShape 11"/>
          <p:cNvSpPr/>
          <p:nvPr/>
        </p:nvSpPr>
        <p:spPr>
          <a:xfrm>
            <a:off x="1143000" y="3971880"/>
            <a:ext cx="1090440" cy="469800"/>
          </a:xfrm>
          <a:prstGeom prst="rect">
            <a:avLst/>
          </a:prstGeom>
          <a:noFill/>
          <a:ln>
            <a:noFill/>
          </a:ln>
        </p:spPr>
        <p:style>
          <a:lnRef idx="0"/>
          <a:fillRef idx="0"/>
          <a:effectRef idx="0"/>
          <a:fontRef idx="minor"/>
        </p:style>
        <p:txBody>
          <a:bodyPr lIns="68400" rIns="68400" tIns="34200" bIns="34200"/>
          <a:p>
            <a:pPr algn="ctr">
              <a:lnSpc>
                <a:spcPct val="100000"/>
              </a:lnSpc>
            </a:pPr>
            <a:r>
              <a:rPr b="1" lang="en-US" sz="1350" spc="-1" strike="noStrike">
                <a:solidFill>
                  <a:srgbClr val="000000"/>
                </a:solidFill>
                <a:uFill>
                  <a:solidFill>
                    <a:srgbClr val="ffffff"/>
                  </a:solidFill>
                </a:uFill>
                <a:latin typeface="Calibri"/>
                <a:ea typeface="Calibri"/>
              </a:rPr>
              <a:t>PhenomeNet</a:t>
            </a:r>
            <a:endParaRPr b="0" lang="en-US" sz="1800" spc="-1" strike="noStrike">
              <a:solidFill>
                <a:srgbClr val="000000"/>
              </a:solidFill>
              <a:uFill>
                <a:solidFill>
                  <a:srgbClr val="ffffff"/>
                </a:solidFill>
              </a:uFill>
              <a:latin typeface="Arial"/>
            </a:endParaRPr>
          </a:p>
        </p:txBody>
      </p:sp>
      <p:sp>
        <p:nvSpPr>
          <p:cNvPr id="529" name="CustomShape 12"/>
          <p:cNvSpPr/>
          <p:nvPr/>
        </p:nvSpPr>
        <p:spPr>
          <a:xfrm>
            <a:off x="1085760" y="4272840"/>
            <a:ext cx="1319040" cy="469800"/>
          </a:xfrm>
          <a:prstGeom prst="rect">
            <a:avLst/>
          </a:prstGeom>
          <a:noFill/>
          <a:ln>
            <a:noFill/>
          </a:ln>
        </p:spPr>
        <p:style>
          <a:lnRef idx="0"/>
          <a:fillRef idx="0"/>
          <a:effectRef idx="0"/>
          <a:fontRef idx="minor"/>
        </p:style>
        <p:txBody>
          <a:bodyPr lIns="68400" rIns="68400" tIns="34200" bIns="34200"/>
          <a:p>
            <a:pPr algn="ctr">
              <a:lnSpc>
                <a:spcPct val="100000"/>
              </a:lnSpc>
            </a:pPr>
            <a:r>
              <a:rPr b="1" lang="en-US" sz="1350" spc="-1" strike="noStrike">
                <a:solidFill>
                  <a:srgbClr val="000000"/>
                </a:solidFill>
                <a:uFill>
                  <a:solidFill>
                    <a:srgbClr val="ffffff"/>
                  </a:solidFill>
                </a:uFill>
                <a:latin typeface="Calibri"/>
                <a:ea typeface="Calibri"/>
              </a:rPr>
              <a:t>PhenomeDrug</a:t>
            </a:r>
            <a:endParaRPr b="0" lang="en-US" sz="1800" spc="-1" strike="noStrike">
              <a:solidFill>
                <a:srgbClr val="000000"/>
              </a:solidFill>
              <a:uFill>
                <a:solidFill>
                  <a:srgbClr val="ffffff"/>
                </a:solidFill>
              </a:uFill>
              <a:latin typeface="Arial"/>
            </a:endParaRPr>
          </a:p>
        </p:txBody>
      </p:sp>
      <p:sp>
        <p:nvSpPr>
          <p:cNvPr id="530" name="Line 13"/>
          <p:cNvSpPr/>
          <p:nvPr/>
        </p:nvSpPr>
        <p:spPr>
          <a:xfrm>
            <a:off x="1176840" y="4286160"/>
            <a:ext cx="6709680" cy="360"/>
          </a:xfrm>
          <a:prstGeom prst="line">
            <a:avLst/>
          </a:prstGeom>
          <a:ln w="9360">
            <a:solidFill>
              <a:srgbClr val="4a7ebb"/>
            </a:solidFill>
            <a:round/>
          </a:ln>
        </p:spPr>
        <p:style>
          <a:lnRef idx="0"/>
          <a:fillRef idx="0"/>
          <a:effectRef idx="0"/>
          <a:fontRef idx="minor"/>
        </p:style>
      </p:sp>
      <p:pic>
        <p:nvPicPr>
          <p:cNvPr id="531" name="Picture 14" descr=""/>
          <p:cNvPicPr/>
          <p:nvPr/>
        </p:nvPicPr>
        <p:blipFill>
          <a:blip r:embed="rId3"/>
          <a:srcRect l="59445" t="0" r="0" b="25824"/>
          <a:stretch/>
        </p:blipFill>
        <p:spPr>
          <a:xfrm>
            <a:off x="3805920" y="1486080"/>
            <a:ext cx="4194360" cy="4029840"/>
          </a:xfrm>
          <a:prstGeom prst="rect">
            <a:avLst/>
          </a:prstGeom>
          <a:ln>
            <a:noFill/>
          </a:ln>
        </p:spPr>
      </p:pic>
    </p:spTree>
  </p:cSld>
  <p:transition spd="med">
    <p:fade/>
  </p:transition>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4400" spc="-1" strike="noStrike">
                <a:solidFill>
                  <a:srgbClr val="1f497d"/>
                </a:solidFill>
                <a:uFill>
                  <a:solidFill>
                    <a:srgbClr val="ffffff"/>
                  </a:solidFill>
                </a:uFill>
                <a:latin typeface="Calibri"/>
              </a:rPr>
              <a:t>We use measures of semantic similarity to compare drugs to models</a:t>
            </a:r>
            <a:endParaRPr b="0" lang="en-US" sz="1800" spc="-1" strike="noStrike">
              <a:solidFill>
                <a:srgbClr val="000000"/>
              </a:solidFill>
              <a:uFill>
                <a:solidFill>
                  <a:srgbClr val="ffffff"/>
                </a:solidFill>
              </a:uFill>
              <a:latin typeface="Arial"/>
            </a:endParaRPr>
          </a:p>
        </p:txBody>
      </p:sp>
      <p:sp>
        <p:nvSpPr>
          <p:cNvPr id="533" name="CustomShape 2"/>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534" name="CustomShape 3"/>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93857F93-8D93-48AC-85C4-34E36D4467B1}"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pic>
        <p:nvPicPr>
          <p:cNvPr id="535" name="Picture 7" descr=""/>
          <p:cNvPicPr/>
          <p:nvPr/>
        </p:nvPicPr>
        <p:blipFill>
          <a:blip r:embed="rId1"/>
          <a:stretch/>
        </p:blipFill>
        <p:spPr>
          <a:xfrm>
            <a:off x="2457360" y="2664720"/>
            <a:ext cx="2985480" cy="1071000"/>
          </a:xfrm>
          <a:prstGeom prst="rect">
            <a:avLst/>
          </a:prstGeom>
          <a:ln>
            <a:noFill/>
          </a:ln>
        </p:spPr>
      </p:pic>
      <p:sp>
        <p:nvSpPr>
          <p:cNvPr id="536" name="CustomShape 4"/>
          <p:cNvSpPr/>
          <p:nvPr/>
        </p:nvSpPr>
        <p:spPr>
          <a:xfrm>
            <a:off x="380880" y="1827000"/>
            <a:ext cx="8133480" cy="36115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uFill>
                  <a:solidFill>
                    <a:srgbClr val="ffffff"/>
                  </a:solidFill>
                </a:uFill>
                <a:latin typeface="Calibri"/>
                <a:ea typeface="DejaVu Sans"/>
              </a:rPr>
              <a:t>Given a drug effect profile D and a mouse model M, we compute the semantic similarity as an information weighted Jaccard metric.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2000" spc="-1" strike="noStrike">
                <a:solidFill>
                  <a:srgbClr val="000000"/>
                </a:solidFill>
                <a:uFill>
                  <a:solidFill>
                    <a:srgbClr val="ffffff"/>
                  </a:solidFill>
                </a:uFill>
                <a:latin typeface="Calibri"/>
                <a:ea typeface="DejaVu Sans"/>
              </a:rPr>
              <a:t>The similarity measure used is non-symmetrical and determines the amount of information about a drug effect profile D that is covered by a set of mouse model phenotypes M.</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transition spd="med">
    <p:fade/>
  </p:transition>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7" name="Picture 2" descr=""/>
          <p:cNvPicPr/>
          <p:nvPr/>
        </p:nvPicPr>
        <p:blipFill>
          <a:blip r:embed="rId1"/>
          <a:stretch/>
        </p:blipFill>
        <p:spPr>
          <a:xfrm>
            <a:off x="3764160" y="3614040"/>
            <a:ext cx="4599720" cy="2756880"/>
          </a:xfrm>
          <a:prstGeom prst="rect">
            <a:avLst/>
          </a:prstGeom>
          <a:ln>
            <a:noFill/>
          </a:ln>
        </p:spPr>
      </p:pic>
      <p:pic>
        <p:nvPicPr>
          <p:cNvPr id="538" name="Picture 4" descr=""/>
          <p:cNvPicPr/>
          <p:nvPr/>
        </p:nvPicPr>
        <p:blipFill>
          <a:blip r:embed="rId2"/>
          <a:stretch/>
        </p:blipFill>
        <p:spPr>
          <a:xfrm>
            <a:off x="304920" y="2424960"/>
            <a:ext cx="3357720" cy="3445920"/>
          </a:xfrm>
          <a:prstGeom prst="rect">
            <a:avLst/>
          </a:prstGeom>
          <a:ln>
            <a:noFill/>
          </a:ln>
        </p:spPr>
      </p:pic>
      <p:sp>
        <p:nvSpPr>
          <p:cNvPr id="539" name="CustomShape 1"/>
          <p:cNvSpPr/>
          <p:nvPr/>
        </p:nvSpPr>
        <p:spPr>
          <a:xfrm>
            <a:off x="4088160" y="1859040"/>
            <a:ext cx="4621680" cy="1597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14,682 drugs; 7,255 mouse genotypes</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Calibri"/>
                <a:ea typeface="DejaVu Sans"/>
              </a:rPr>
              <a:t>Validation against known and predicted inhibitor-target pairs </a:t>
            </a:r>
            <a:endParaRPr b="0" lang="en-US" sz="1800" spc="-1" strike="noStrike">
              <a:solidFill>
                <a:srgbClr val="000000"/>
              </a:solidFill>
              <a:uFill>
                <a:solidFill>
                  <a:srgbClr val="ffffff"/>
                </a:solidFill>
              </a:uFill>
              <a:latin typeface="Arial"/>
            </a:endParaRPr>
          </a:p>
          <a:p>
            <a:pPr marL="457200">
              <a:lnSpc>
                <a:spcPct val="100000"/>
              </a:lnSpc>
            </a:pPr>
            <a:r>
              <a:rPr b="0" lang="en-US" sz="1500" spc="-1" strike="noStrike">
                <a:solidFill>
                  <a:srgbClr val="000000"/>
                </a:solidFill>
                <a:uFill>
                  <a:solidFill>
                    <a:srgbClr val="ffffff"/>
                  </a:solidFill>
                </a:uFill>
                <a:latin typeface="Calibri"/>
                <a:ea typeface="DejaVu Sans"/>
              </a:rPr>
              <a:t>0.82 ROC AUC for mouse targets (STITCH)</a:t>
            </a:r>
            <a:endParaRPr b="0" lang="en-US" sz="1800" spc="-1" strike="noStrike">
              <a:solidFill>
                <a:srgbClr val="000000"/>
              </a:solidFill>
              <a:uFill>
                <a:solidFill>
                  <a:srgbClr val="ffffff"/>
                </a:solidFill>
              </a:uFill>
              <a:latin typeface="Arial"/>
            </a:endParaRPr>
          </a:p>
          <a:p>
            <a:pPr marL="457200">
              <a:lnSpc>
                <a:spcPct val="100000"/>
              </a:lnSpc>
            </a:pPr>
            <a:r>
              <a:rPr b="0" lang="en-US" sz="1500" spc="-1" strike="noStrike">
                <a:solidFill>
                  <a:srgbClr val="000000"/>
                </a:solidFill>
                <a:uFill>
                  <a:solidFill>
                    <a:srgbClr val="ffffff"/>
                  </a:solidFill>
                </a:uFill>
                <a:latin typeface="Calibri"/>
                <a:ea typeface="DejaVu Sans"/>
              </a:rPr>
              <a:t>0.76 ROC AUC for human targets (STITCH)</a:t>
            </a:r>
            <a:endParaRPr b="0" lang="en-US" sz="1800" spc="-1" strike="noStrike">
              <a:solidFill>
                <a:srgbClr val="000000"/>
              </a:solidFill>
              <a:uFill>
                <a:solidFill>
                  <a:srgbClr val="ffffff"/>
                </a:solidFill>
              </a:uFill>
              <a:latin typeface="Arial"/>
            </a:endParaRPr>
          </a:p>
          <a:p>
            <a:pPr marL="457200">
              <a:lnSpc>
                <a:spcPct val="100000"/>
              </a:lnSpc>
            </a:pPr>
            <a:r>
              <a:rPr b="0" lang="en-US" sz="1500" spc="-1" strike="noStrike">
                <a:solidFill>
                  <a:srgbClr val="000000"/>
                </a:solidFill>
                <a:uFill>
                  <a:solidFill>
                    <a:srgbClr val="ffffff"/>
                  </a:solidFill>
                </a:uFill>
                <a:latin typeface="Calibri"/>
                <a:ea typeface="DejaVu Sans"/>
              </a:rPr>
              <a:t>0.72 ROC AUC for human targets (DrugBank)</a:t>
            </a:r>
            <a:endParaRPr b="0" lang="en-US" sz="1800" spc="-1" strike="noStrike">
              <a:solidFill>
                <a:srgbClr val="000000"/>
              </a:solidFill>
              <a:uFill>
                <a:solidFill>
                  <a:srgbClr val="ffffff"/>
                </a:solidFill>
              </a:uFill>
              <a:latin typeface="Arial"/>
            </a:endParaRPr>
          </a:p>
        </p:txBody>
      </p:sp>
      <p:sp>
        <p:nvSpPr>
          <p:cNvPr id="540" name="CustomShape 2"/>
          <p:cNvSpPr/>
          <p:nvPr/>
        </p:nvSpPr>
        <p:spPr>
          <a:xfrm>
            <a:off x="0" y="0"/>
            <a:ext cx="9143280" cy="1675800"/>
          </a:xfrm>
          <a:prstGeom prst="rect">
            <a:avLst/>
          </a:prstGeom>
          <a:noFill/>
          <a:ln>
            <a:noFill/>
          </a:ln>
        </p:spPr>
        <p:style>
          <a:lnRef idx="0"/>
          <a:fillRef idx="0"/>
          <a:effectRef idx="0"/>
          <a:fontRef idx="minor"/>
        </p:style>
        <p:txBody>
          <a:bodyPr lIns="90000" rIns="90000" tIns="45000" bIns="45000" anchor="ctr"/>
          <a:p>
            <a:r>
              <a:rPr b="0" lang="en-US" sz="3600" spc="-1" strike="noStrike">
                <a:solidFill>
                  <a:srgbClr val="1f497d"/>
                </a:solidFill>
                <a:uFill>
                  <a:solidFill>
                    <a:srgbClr val="ffffff"/>
                  </a:solidFill>
                </a:uFill>
                <a:latin typeface="Calibri"/>
              </a:rPr>
              <a:t>We find that phenotypic information alone can recover known drug targets </a:t>
            </a:r>
            <a:endParaRPr b="0" lang="en-US" sz="1800" spc="-1" strike="noStrike">
              <a:solidFill>
                <a:srgbClr val="000000"/>
              </a:solidFill>
              <a:uFill>
                <a:solidFill>
                  <a:srgbClr val="ffffff"/>
                </a:solidFill>
              </a:uFill>
              <a:latin typeface="Arial"/>
            </a:endParaRPr>
          </a:p>
          <a:p>
            <a:pPr algn="ctr">
              <a:lnSpc>
                <a:spcPct val="100000"/>
              </a:lnSpc>
            </a:pPr>
            <a:r>
              <a:rPr b="0" lang="en-US" sz="3600" spc="-1" strike="noStrike">
                <a:solidFill>
                  <a:srgbClr val="1f497d"/>
                </a:solidFill>
                <a:uFill>
                  <a:solidFill>
                    <a:srgbClr val="ffffff"/>
                  </a:solidFill>
                </a:uFill>
                <a:latin typeface="Calibri"/>
              </a:rPr>
              <a:t>(and predict new ones)</a:t>
            </a:r>
            <a:endParaRPr b="0" lang="en-US" sz="1800" spc="-1" strike="noStrike">
              <a:solidFill>
                <a:srgbClr val="000000"/>
              </a:solidFill>
              <a:uFill>
                <a:solidFill>
                  <a:srgbClr val="ffffff"/>
                </a:solidFill>
              </a:uFill>
              <a:latin typeface="Arial"/>
            </a:endParaRPr>
          </a:p>
        </p:txBody>
      </p:sp>
      <p:sp>
        <p:nvSpPr>
          <p:cNvPr id="541" name="CustomShape 3"/>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542" name="CustomShape 4"/>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A55EC536-2999-43B4-A1B0-7AAD9E380281}"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Tree>
  </p:cSld>
  <p:transition spd="med">
    <p:fade/>
  </p:transition>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4400" spc="-1" strike="noStrike">
                <a:solidFill>
                  <a:srgbClr val="1f497d"/>
                </a:solidFill>
                <a:uFill>
                  <a:solidFill>
                    <a:srgbClr val="ffffff"/>
                  </a:solidFill>
                </a:uFill>
                <a:latin typeface="Calibri"/>
              </a:rPr>
              <a:t>Early Bio-ontologists</a:t>
            </a:r>
            <a:endParaRPr b="0" lang="en-US" sz="1800" spc="-1" strike="noStrike">
              <a:solidFill>
                <a:srgbClr val="000000"/>
              </a:solidFill>
              <a:uFill>
                <a:solidFill>
                  <a:srgbClr val="ffffff"/>
                </a:solidFill>
              </a:uFill>
              <a:latin typeface="Arial"/>
            </a:endParaRPr>
          </a:p>
        </p:txBody>
      </p:sp>
      <p:sp>
        <p:nvSpPr>
          <p:cNvPr id="251" name="CustomShape 2"/>
          <p:cNvSpPr/>
          <p:nvPr/>
        </p:nvSpPr>
        <p:spPr>
          <a:xfrm>
            <a:off x="2438280" y="1752480"/>
            <a:ext cx="5993640" cy="4525200"/>
          </a:xfrm>
          <a:prstGeom prst="rect">
            <a:avLst/>
          </a:prstGeom>
          <a:noFill/>
          <a:ln>
            <a:noFill/>
          </a:ln>
        </p:spPr>
        <p:style>
          <a:lnRef idx="0"/>
          <a:fillRef idx="0"/>
          <a:effectRef idx="0"/>
          <a:fontRef idx="minor"/>
        </p:style>
        <p:txBody>
          <a:bodyPr lIns="90000" rIns="90000" tIns="45000" bIns="45000"/>
          <a:p>
            <a:pPr>
              <a:lnSpc>
                <a:spcPct val="100000"/>
              </a:lnSpc>
              <a:spcBef>
                <a:spcPts val="400"/>
              </a:spcBef>
            </a:pPr>
            <a:r>
              <a:rPr b="1" lang="en-US" sz="2000" spc="-1" strike="noStrike">
                <a:solidFill>
                  <a:srgbClr val="000000"/>
                </a:solidFill>
                <a:uFill>
                  <a:solidFill>
                    <a:srgbClr val="ffffff"/>
                  </a:solidFill>
                </a:uFill>
                <a:latin typeface="Calibri"/>
              </a:rPr>
              <a:t>Aristotle</a:t>
            </a:r>
            <a:r>
              <a:rPr b="0" lang="en-US" sz="2000" spc="-1" strike="noStrike">
                <a:solidFill>
                  <a:srgbClr val="000000"/>
                </a:solidFill>
                <a:uFill>
                  <a:solidFill>
                    <a:srgbClr val="ffffff"/>
                  </a:solidFill>
                </a:uFill>
                <a:latin typeface="Calibri"/>
              </a:rPr>
              <a:t> (384-322 BC) </a:t>
            </a:r>
            <a:endParaRPr b="0" lang="en-US" sz="1800" spc="-1" strike="noStrike">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b="0" lang="en-US" sz="2000" spc="-1" strike="noStrike">
                <a:solidFill>
                  <a:srgbClr val="000000"/>
                </a:solidFill>
                <a:uFill>
                  <a:solidFill>
                    <a:srgbClr val="ffffff"/>
                  </a:solidFill>
                </a:uFill>
                <a:latin typeface="Calibri"/>
              </a:rPr>
              <a:t>First systematic taxonomy of biology</a:t>
            </a:r>
            <a:endParaRPr b="0" lang="en-US" sz="1800" spc="-1" strike="noStrike">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b="0" lang="en-US" sz="2000" spc="-1" strike="noStrike">
                <a:solidFill>
                  <a:srgbClr val="000000"/>
                </a:solidFill>
                <a:uFill>
                  <a:solidFill>
                    <a:srgbClr val="ffffff"/>
                  </a:solidFill>
                </a:uFill>
                <a:latin typeface="Calibri"/>
              </a:rPr>
              <a:t>Classification of organisms by shared properties </a:t>
            </a:r>
            <a:endParaRPr b="0" lang="en-US" sz="1800" spc="-1" strike="noStrike">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b="0" lang="en-US" sz="2000" spc="-1" strike="noStrike">
                <a:solidFill>
                  <a:srgbClr val="000000"/>
                </a:solidFill>
                <a:uFill>
                  <a:solidFill>
                    <a:srgbClr val="ffffff"/>
                  </a:solidFill>
                </a:uFill>
                <a:latin typeface="Calibri"/>
              </a:rPr>
              <a:t>Used binomial </a:t>
            </a:r>
            <a:r>
              <a:rPr b="0" i="1" lang="en-US" sz="2000" spc="-1" strike="noStrike">
                <a:solidFill>
                  <a:srgbClr val="000000"/>
                </a:solidFill>
                <a:uFill>
                  <a:solidFill>
                    <a:srgbClr val="ffffff"/>
                  </a:solidFill>
                </a:uFill>
                <a:latin typeface="Calibri"/>
              </a:rPr>
              <a:t>genus-differentia </a:t>
            </a:r>
            <a:r>
              <a:rPr b="0" lang="en-US" sz="2000" spc="-1" strike="noStrike">
                <a:solidFill>
                  <a:srgbClr val="000000"/>
                </a:solidFill>
                <a:uFill>
                  <a:solidFill>
                    <a:srgbClr val="ffffff"/>
                  </a:solidFill>
                </a:uFill>
                <a:latin typeface="Calibri"/>
              </a:rPr>
              <a:t>nomenclature</a:t>
            </a:r>
            <a:endParaRPr b="0" lang="en-US" sz="1800" spc="-1" strike="noStrike">
              <a:solidFill>
                <a:srgbClr val="000000"/>
              </a:solidFill>
              <a:uFill>
                <a:solidFill>
                  <a:srgbClr val="ffffff"/>
                </a:solidFill>
              </a:uFill>
              <a:latin typeface="Arial"/>
            </a:endParaRPr>
          </a:p>
          <a:p>
            <a:pPr>
              <a:lnSpc>
                <a:spcPct val="100000"/>
              </a:lnSpc>
              <a:spcBef>
                <a:spcPts val="400"/>
              </a:spcBef>
            </a:pPr>
            <a:endParaRPr b="0" lang="en-US" sz="1800" spc="-1" strike="noStrike">
              <a:solidFill>
                <a:srgbClr val="000000"/>
              </a:solidFill>
              <a:uFill>
                <a:solidFill>
                  <a:srgbClr val="ffffff"/>
                </a:solidFill>
              </a:uFill>
              <a:latin typeface="Arial"/>
            </a:endParaRPr>
          </a:p>
          <a:p>
            <a:pPr>
              <a:lnSpc>
                <a:spcPct val="100000"/>
              </a:lnSpc>
              <a:spcBef>
                <a:spcPts val="400"/>
              </a:spcBef>
            </a:pPr>
            <a:endParaRPr b="0" lang="en-US" sz="1800" spc="-1" strike="noStrike">
              <a:solidFill>
                <a:srgbClr val="000000"/>
              </a:solidFill>
              <a:uFill>
                <a:solidFill>
                  <a:srgbClr val="ffffff"/>
                </a:solidFill>
              </a:uFill>
              <a:latin typeface="Arial"/>
            </a:endParaRPr>
          </a:p>
          <a:p>
            <a:pPr>
              <a:lnSpc>
                <a:spcPct val="100000"/>
              </a:lnSpc>
              <a:spcBef>
                <a:spcPts val="400"/>
              </a:spcBef>
            </a:pPr>
            <a:r>
              <a:rPr b="1" lang="en-US" sz="2000" spc="-1" strike="noStrike">
                <a:solidFill>
                  <a:srgbClr val="000000"/>
                </a:solidFill>
                <a:uFill>
                  <a:solidFill>
                    <a:srgbClr val="ffffff"/>
                  </a:solidFill>
                </a:uFill>
                <a:latin typeface="Calibri"/>
              </a:rPr>
              <a:t>Galen</a:t>
            </a:r>
            <a:r>
              <a:rPr b="0" lang="en-US" sz="2000" spc="-1" strike="noStrike">
                <a:solidFill>
                  <a:srgbClr val="000000"/>
                </a:solidFill>
                <a:uFill>
                  <a:solidFill>
                    <a:srgbClr val="ffffff"/>
                  </a:solidFill>
                </a:uFill>
                <a:latin typeface="Calibri"/>
              </a:rPr>
              <a:t> (130-210 AD)</a:t>
            </a:r>
            <a:endParaRPr b="0" lang="en-US" sz="1800" spc="-1" strike="noStrike">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b="0" lang="en-US" sz="2000" spc="-1" strike="noStrike">
                <a:solidFill>
                  <a:srgbClr val="000000"/>
                </a:solidFill>
                <a:uFill>
                  <a:solidFill>
                    <a:srgbClr val="ffffff"/>
                  </a:solidFill>
                </a:uFill>
                <a:latin typeface="Calibri"/>
              </a:rPr>
              <a:t>Systematic description of diseases, signs and symptoms.</a:t>
            </a:r>
            <a:endParaRPr b="0" lang="en-US" sz="1800" spc="-1" strike="noStrike">
              <a:solidFill>
                <a:srgbClr val="000000"/>
              </a:solidFill>
              <a:uFill>
                <a:solidFill>
                  <a:srgbClr val="ffffff"/>
                </a:solidFill>
              </a:uFill>
              <a:latin typeface="Arial"/>
            </a:endParaRPr>
          </a:p>
          <a:p>
            <a:pPr marL="343080" indent="-342360">
              <a:lnSpc>
                <a:spcPct val="100000"/>
              </a:lnSpc>
              <a:spcBef>
                <a:spcPts val="400"/>
              </a:spcBef>
              <a:buClr>
                <a:srgbClr val="000000"/>
              </a:buClr>
              <a:buFont typeface="Arial"/>
              <a:buChar char="•"/>
            </a:pPr>
            <a:r>
              <a:rPr b="0" lang="en-US" sz="2000" spc="-1" strike="noStrike">
                <a:solidFill>
                  <a:srgbClr val="000000"/>
                </a:solidFill>
                <a:uFill>
                  <a:solidFill>
                    <a:srgbClr val="ffffff"/>
                  </a:solidFill>
                </a:uFill>
                <a:latin typeface="Calibri"/>
              </a:rPr>
              <a:t>In </a:t>
            </a:r>
            <a:r>
              <a:rPr b="0" i="1" lang="en-US" sz="2000" spc="-1" strike="noStrike">
                <a:solidFill>
                  <a:srgbClr val="000000"/>
                </a:solidFill>
                <a:uFill>
                  <a:solidFill>
                    <a:srgbClr val="ffffff"/>
                  </a:solidFill>
                </a:uFill>
                <a:latin typeface="Calibri"/>
              </a:rPr>
              <a:t>De Febrium Differentia</a:t>
            </a:r>
            <a:r>
              <a:rPr b="0" lang="en-US" sz="2000" spc="-1" strike="noStrike">
                <a:solidFill>
                  <a:srgbClr val="000000"/>
                </a:solidFill>
                <a:uFill>
                  <a:solidFill>
                    <a:srgbClr val="ffffff"/>
                  </a:solidFill>
                </a:uFill>
                <a:latin typeface="Calibri"/>
              </a:rPr>
              <a:t> description of fever symptoms he uses the Aristotelian </a:t>
            </a:r>
            <a:r>
              <a:rPr b="0" i="1" lang="en-US" sz="2000" spc="-1" strike="noStrike">
                <a:solidFill>
                  <a:srgbClr val="000000"/>
                </a:solidFill>
                <a:uFill>
                  <a:solidFill>
                    <a:srgbClr val="ffffff"/>
                  </a:solidFill>
                </a:uFill>
                <a:latin typeface="Calibri"/>
              </a:rPr>
              <a:t>genus-differentia </a:t>
            </a:r>
            <a:r>
              <a:rPr b="0" lang="en-US" sz="2000" spc="-1" strike="noStrike">
                <a:solidFill>
                  <a:srgbClr val="000000"/>
                </a:solidFill>
                <a:uFill>
                  <a:solidFill>
                    <a:srgbClr val="ffffff"/>
                  </a:solidFill>
                </a:uFill>
                <a:latin typeface="Calibri"/>
              </a:rPr>
              <a:t>approach</a:t>
            </a:r>
            <a:endParaRPr b="0" lang="en-US" sz="1800" spc="-1" strike="noStrike">
              <a:solidFill>
                <a:srgbClr val="000000"/>
              </a:solidFill>
              <a:uFill>
                <a:solidFill>
                  <a:srgbClr val="ffffff"/>
                </a:solidFill>
              </a:uFill>
              <a:latin typeface="Arial"/>
            </a:endParaRPr>
          </a:p>
        </p:txBody>
      </p:sp>
      <p:sp>
        <p:nvSpPr>
          <p:cNvPr id="252" name="CustomShape 3"/>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253" name="CustomShape 4"/>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27A71920-58C0-44D5-A087-69E3919A9970}"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pic>
        <p:nvPicPr>
          <p:cNvPr id="254" name="Picture 2" descr=""/>
          <p:cNvPicPr/>
          <p:nvPr/>
        </p:nvPicPr>
        <p:blipFill>
          <a:blip r:embed="rId1"/>
          <a:stretch/>
        </p:blipFill>
        <p:spPr>
          <a:xfrm>
            <a:off x="499320" y="4079880"/>
            <a:ext cx="1456920" cy="1786680"/>
          </a:xfrm>
          <a:prstGeom prst="rect">
            <a:avLst/>
          </a:prstGeom>
          <a:ln>
            <a:noFill/>
          </a:ln>
        </p:spPr>
      </p:pic>
      <p:pic>
        <p:nvPicPr>
          <p:cNvPr id="255" name="Picture 11" descr=""/>
          <p:cNvPicPr/>
          <p:nvPr/>
        </p:nvPicPr>
        <p:blipFill>
          <a:blip r:embed="rId2"/>
          <a:stretch/>
        </p:blipFill>
        <p:spPr>
          <a:xfrm>
            <a:off x="499320" y="1837080"/>
            <a:ext cx="1447200" cy="1938960"/>
          </a:xfrm>
          <a:prstGeom prst="rect">
            <a:avLst/>
          </a:prstGeom>
          <a:ln>
            <a:noFill/>
          </a:ln>
        </p:spPr>
      </p:pic>
    </p:spTree>
  </p:cSld>
  <p:transition spd="med">
    <p:fade/>
  </p:transition>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1"/>
          <p:cNvSpPr/>
          <p:nvPr/>
        </p:nvSpPr>
        <p:spPr>
          <a:xfrm>
            <a:off x="0" y="0"/>
            <a:ext cx="9143280" cy="1142280"/>
          </a:xfrm>
          <a:prstGeom prst="rect">
            <a:avLst/>
          </a:prstGeom>
          <a:noFill/>
          <a:ln>
            <a:noFill/>
          </a:ln>
        </p:spPr>
        <p:style>
          <a:lnRef idx="0"/>
          <a:fillRef idx="0"/>
          <a:effectRef idx="0"/>
          <a:fontRef idx="minor"/>
        </p:style>
        <p:txBody>
          <a:bodyPr lIns="68400" rIns="68400" tIns="34200" bIns="34200" anchor="ctr"/>
          <a:p>
            <a:r>
              <a:rPr b="1" lang="en-US" sz="2800" spc="-1" strike="noStrike">
                <a:solidFill>
                  <a:srgbClr val="1f497d"/>
                </a:solidFill>
                <a:uFill>
                  <a:solidFill>
                    <a:srgbClr val="ffffff"/>
                  </a:solidFill>
                </a:uFill>
                <a:latin typeface="Calibri"/>
                <a:ea typeface="Calibri"/>
              </a:rPr>
              <a:t>Loss of function models </a:t>
            </a:r>
            <a:endParaRPr b="0" lang="en-US" sz="1800" spc="-1" strike="noStrike">
              <a:solidFill>
                <a:srgbClr val="000000"/>
              </a:solidFill>
              <a:uFill>
                <a:solidFill>
                  <a:srgbClr val="ffffff"/>
                </a:solidFill>
              </a:uFill>
              <a:latin typeface="Arial"/>
            </a:endParaRPr>
          </a:p>
          <a:p>
            <a:pPr algn="ctr">
              <a:lnSpc>
                <a:spcPct val="100000"/>
              </a:lnSpc>
            </a:pPr>
            <a:r>
              <a:rPr b="1" lang="en-US" sz="2800" spc="-1" strike="noStrike">
                <a:solidFill>
                  <a:srgbClr val="1f497d"/>
                </a:solidFill>
                <a:uFill>
                  <a:solidFill>
                    <a:srgbClr val="ffffff"/>
                  </a:solidFill>
                </a:uFill>
                <a:latin typeface="Calibri"/>
                <a:ea typeface="Calibri"/>
              </a:rPr>
              <a:t>provide information about the targets of inhibitor drugs</a:t>
            </a:r>
            <a:endParaRPr b="0" lang="en-US" sz="1800" spc="-1" strike="noStrike">
              <a:solidFill>
                <a:srgbClr val="000000"/>
              </a:solidFill>
              <a:uFill>
                <a:solidFill>
                  <a:srgbClr val="ffffff"/>
                </a:solidFill>
              </a:uFill>
              <a:latin typeface="Arial"/>
            </a:endParaRPr>
          </a:p>
        </p:txBody>
      </p:sp>
      <p:sp>
        <p:nvSpPr>
          <p:cNvPr id="544"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a:lnSpc>
                <a:spcPct val="100000"/>
              </a:lnSpc>
              <a:spcBef>
                <a:spcPts val="479"/>
              </a:spcBef>
            </a:pPr>
            <a:r>
              <a:rPr b="0" lang="en-US" sz="2400" spc="-1" strike="noStrike">
                <a:solidFill>
                  <a:srgbClr val="000000"/>
                </a:solidFill>
                <a:uFill>
                  <a:solidFill>
                    <a:srgbClr val="ffffff"/>
                  </a:solidFill>
                </a:uFill>
                <a:latin typeface="Calibri"/>
              </a:rPr>
              <a:t>Diclofenac</a:t>
            </a:r>
            <a:endParaRPr b="0" lang="en-US" sz="1800" spc="-1" strike="noStrike">
              <a:solidFill>
                <a:srgbClr val="000000"/>
              </a:solidFill>
              <a:uFill>
                <a:solidFill>
                  <a:srgbClr val="ffffff"/>
                </a:solidFill>
              </a:uFill>
              <a:latin typeface="Arial"/>
            </a:endParaRPr>
          </a:p>
          <a:p>
            <a:pPr marL="343080" indent="-342360">
              <a:lnSpc>
                <a:spcPct val="100000"/>
              </a:lnSpc>
              <a:spcBef>
                <a:spcPts val="420"/>
              </a:spcBef>
              <a:buClr>
                <a:srgbClr val="000000"/>
              </a:buClr>
              <a:buFont typeface="Arial"/>
              <a:buChar char="•"/>
            </a:pPr>
            <a:r>
              <a:rPr b="0" lang="en-US" sz="2100" spc="-1" strike="noStrike">
                <a:solidFill>
                  <a:srgbClr val="000000"/>
                </a:solidFill>
                <a:uFill>
                  <a:solidFill>
                    <a:srgbClr val="ffffff"/>
                  </a:solidFill>
                </a:uFill>
                <a:latin typeface="Calibri"/>
              </a:rPr>
              <a:t>NSAID used to treat pain, osteoarthritis and rheumatoid arthritis</a:t>
            </a:r>
            <a:endParaRPr b="0" lang="en-US" sz="1800" spc="-1" strike="noStrike">
              <a:solidFill>
                <a:srgbClr val="000000"/>
              </a:solidFill>
              <a:uFill>
                <a:solidFill>
                  <a:srgbClr val="ffffff"/>
                </a:solidFill>
              </a:uFill>
              <a:latin typeface="Arial"/>
            </a:endParaRPr>
          </a:p>
          <a:p>
            <a:pPr lvl="1" marL="743040" indent="-285120">
              <a:lnSpc>
                <a:spcPct val="100000"/>
              </a:lnSpc>
              <a:spcBef>
                <a:spcPts val="420"/>
              </a:spcBef>
              <a:buClr>
                <a:srgbClr val="000000"/>
              </a:buClr>
              <a:buFont typeface="Arial"/>
              <a:buChar char="–"/>
            </a:pPr>
            <a:r>
              <a:rPr b="0" lang="en-US" sz="2100" spc="-1" strike="noStrike">
                <a:solidFill>
                  <a:srgbClr val="000000"/>
                </a:solidFill>
                <a:uFill>
                  <a:solidFill>
                    <a:srgbClr val="ffffff"/>
                  </a:solidFill>
                </a:uFill>
                <a:latin typeface="Calibri"/>
              </a:rPr>
              <a:t>46% drug effects explained by COX-2 knockout </a:t>
            </a:r>
            <a:endParaRPr b="0" lang="en-US" sz="1800" spc="-1" strike="noStrike">
              <a:solidFill>
                <a:srgbClr val="000000"/>
              </a:solidFill>
              <a:uFill>
                <a:solidFill>
                  <a:srgbClr val="ffffff"/>
                </a:solidFill>
              </a:uFill>
              <a:latin typeface="Arial"/>
            </a:endParaRPr>
          </a:p>
          <a:p>
            <a:pPr lvl="2" marL="1143000" indent="-227880">
              <a:lnSpc>
                <a:spcPct val="100000"/>
              </a:lnSpc>
              <a:spcBef>
                <a:spcPts val="479"/>
              </a:spcBef>
              <a:buClr>
                <a:srgbClr val="000000"/>
              </a:buClr>
              <a:buFont typeface="Arial"/>
              <a:buChar char="•"/>
            </a:pPr>
            <a:r>
              <a:rPr b="0" lang="en-US" sz="2400" spc="-1" strike="noStrike">
                <a:solidFill>
                  <a:srgbClr val="000000"/>
                </a:solidFill>
                <a:uFill>
                  <a:solidFill>
                    <a:srgbClr val="ffffff"/>
                  </a:solidFill>
                </a:uFill>
                <a:latin typeface="Calibri"/>
              </a:rPr>
              <a:t>inflammation, gastritis, constipation, upper GI tract pain</a:t>
            </a:r>
            <a:endParaRPr b="0" lang="en-US" sz="1800" spc="-1" strike="noStrike">
              <a:solidFill>
                <a:srgbClr val="000000"/>
              </a:solidFill>
              <a:uFill>
                <a:solidFill>
                  <a:srgbClr val="ffffff"/>
                </a:solidFill>
              </a:uFill>
              <a:latin typeface="Arial"/>
            </a:endParaRPr>
          </a:p>
          <a:p>
            <a:pPr lvl="1" marL="743040" indent="-285120">
              <a:lnSpc>
                <a:spcPct val="100000"/>
              </a:lnSpc>
              <a:spcBef>
                <a:spcPts val="420"/>
              </a:spcBef>
              <a:buClr>
                <a:srgbClr val="000000"/>
              </a:buClr>
              <a:buFont typeface="Arial"/>
              <a:buChar char="–"/>
            </a:pPr>
            <a:r>
              <a:rPr b="0" lang="en-US" sz="2100" spc="-1" strike="noStrike">
                <a:solidFill>
                  <a:srgbClr val="000000"/>
                </a:solidFill>
                <a:uFill>
                  <a:solidFill>
                    <a:srgbClr val="ffffff"/>
                  </a:solidFill>
                </a:uFill>
                <a:latin typeface="Calibri"/>
              </a:rPr>
              <a:t>49% drug effects explained by PPARg knockout</a:t>
            </a:r>
            <a:endParaRPr b="0" lang="en-US" sz="1800" spc="-1" strike="noStrike">
              <a:solidFill>
                <a:srgbClr val="000000"/>
              </a:solidFill>
              <a:uFill>
                <a:solidFill>
                  <a:srgbClr val="ffffff"/>
                </a:solidFill>
              </a:uFill>
              <a:latin typeface="Arial"/>
            </a:endParaRPr>
          </a:p>
          <a:p>
            <a:pPr lvl="2" marL="1143000" indent="-227880">
              <a:lnSpc>
                <a:spcPct val="100000"/>
              </a:lnSpc>
              <a:spcBef>
                <a:spcPts val="479"/>
              </a:spcBef>
              <a:buClr>
                <a:srgbClr val="000000"/>
              </a:buClr>
              <a:buFont typeface="Arial"/>
              <a:buChar char="•"/>
            </a:pPr>
            <a:r>
              <a:rPr b="0" lang="en-US" sz="2400" spc="-1" strike="noStrike">
                <a:solidFill>
                  <a:srgbClr val="000000"/>
                </a:solidFill>
                <a:uFill>
                  <a:solidFill>
                    <a:srgbClr val="ffffff"/>
                  </a:solidFill>
                </a:uFill>
                <a:latin typeface="Calibri"/>
              </a:rPr>
              <a:t>peroxisome proliferator activated receptor gamma (PPARg) regulates metabolism, proliferation, inflammation and differentiation,</a:t>
            </a:r>
            <a:endParaRPr b="0" lang="en-US" sz="1800" spc="-1" strike="noStrike">
              <a:solidFill>
                <a:srgbClr val="000000"/>
              </a:solidFill>
              <a:uFill>
                <a:solidFill>
                  <a:srgbClr val="ffffff"/>
                </a:solidFill>
              </a:uFill>
              <a:latin typeface="Arial"/>
            </a:endParaRPr>
          </a:p>
        </p:txBody>
      </p:sp>
      <p:sp>
        <p:nvSpPr>
          <p:cNvPr id="545" name="CustomShape 3"/>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546" name="CustomShape 4"/>
          <p:cNvSpPr/>
          <p:nvPr/>
        </p:nvSpPr>
        <p:spPr>
          <a:xfrm>
            <a:off x="0" y="6629400"/>
            <a:ext cx="2133000" cy="220680"/>
          </a:xfrm>
          <a:prstGeom prst="rect">
            <a:avLst/>
          </a:prstGeom>
          <a:noFill/>
          <a:ln>
            <a:noFill/>
          </a:ln>
        </p:spPr>
        <p:style>
          <a:lnRef idx="0"/>
          <a:fillRef idx="0"/>
          <a:effectRef idx="0"/>
          <a:fontRef idx="minor"/>
        </p:style>
        <p:txBody>
          <a:bodyPr lIns="68400" rIns="68400" tIns="34200" bIns="34200" anchor="ctr"/>
          <a:p>
            <a:pPr>
              <a:lnSpc>
                <a:spcPct val="100000"/>
              </a:lnSpc>
            </a:pPr>
            <a:r>
              <a:rPr b="0" lang="en-US" sz="1200" spc="-1" strike="noStrike">
                <a:solidFill>
                  <a:srgbClr val="8b8b8b"/>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p:txBody>
      </p:sp>
      <p:sp>
        <p:nvSpPr>
          <p:cNvPr id="547" name="CustomShape 5"/>
          <p:cNvSpPr/>
          <p:nvPr/>
        </p:nvSpPr>
        <p:spPr>
          <a:xfrm>
            <a:off x="685800" y="6479280"/>
            <a:ext cx="4685760" cy="295560"/>
          </a:xfrm>
          <a:prstGeom prst="rect">
            <a:avLst/>
          </a:prstGeom>
          <a:noFill/>
          <a:ln>
            <a:noFill/>
          </a:ln>
        </p:spPr>
        <p:style>
          <a:lnRef idx="0"/>
          <a:fillRef idx="0"/>
          <a:effectRef idx="0"/>
          <a:fontRef idx="minor"/>
        </p:style>
        <p:txBody>
          <a:bodyPr lIns="90000" rIns="90000" tIns="45000" bIns="45000"/>
          <a:p>
            <a:pPr>
              <a:lnSpc>
                <a:spcPct val="100000"/>
              </a:lnSpc>
            </a:pPr>
            <a:r>
              <a:rPr b="0" lang="en-US" sz="1350" spc="-1" strike="noStrike">
                <a:solidFill>
                  <a:srgbClr val="000000"/>
                </a:solidFill>
                <a:uFill>
                  <a:solidFill>
                    <a:srgbClr val="ffffff"/>
                  </a:solidFill>
                </a:uFill>
                <a:latin typeface="Calibri"/>
                <a:ea typeface="DejaVu Sans"/>
              </a:rPr>
              <a:t>Bioinformatics, 2013. doi:10.1093/bioinformatics/btt613</a:t>
            </a:r>
            <a:endParaRPr b="0" lang="en-US" sz="1800" spc="-1" strike="noStrike">
              <a:solidFill>
                <a:srgbClr val="000000"/>
              </a:solidFill>
              <a:uFill>
                <a:solidFill>
                  <a:srgbClr val="ffffff"/>
                </a:solidFill>
              </a:uFill>
              <a:latin typeface="Arial"/>
            </a:endParaRPr>
          </a:p>
        </p:txBody>
      </p:sp>
    </p:spTree>
  </p:cSld>
  <p:transition spd="med">
    <p:fade/>
  </p:transition>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1f497d"/>
                </a:solidFill>
                <a:uFill>
                  <a:solidFill>
                    <a:srgbClr val="ffffff"/>
                  </a:solidFill>
                </a:uFill>
                <a:latin typeface="Calibri"/>
              </a:rPr>
              <a:t>Summary</a:t>
            </a:r>
            <a:endParaRPr b="0" lang="en-US" sz="1800" spc="-1" strike="noStrike">
              <a:solidFill>
                <a:srgbClr val="000000"/>
              </a:solidFill>
              <a:uFill>
                <a:solidFill>
                  <a:srgbClr val="ffffff"/>
                </a:solidFill>
              </a:uFill>
              <a:latin typeface="Arial"/>
            </a:endParaRPr>
          </a:p>
        </p:txBody>
      </p:sp>
      <p:sp>
        <p:nvSpPr>
          <p:cNvPr id="549"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Ontologies have a </a:t>
            </a:r>
            <a:r>
              <a:rPr b="1" lang="en-US" sz="3200" spc="-1" strike="noStrike">
                <a:solidFill>
                  <a:srgbClr val="000000"/>
                </a:solidFill>
                <a:uFill>
                  <a:solidFill>
                    <a:srgbClr val="ffffff"/>
                  </a:solidFill>
                </a:uFill>
                <a:latin typeface="Calibri"/>
              </a:rPr>
              <a:t>rich history </a:t>
            </a:r>
            <a:r>
              <a:rPr b="0" lang="en-US" sz="3200" spc="-1" strike="noStrike">
                <a:solidFill>
                  <a:srgbClr val="000000"/>
                </a:solidFill>
                <a:uFill>
                  <a:solidFill>
                    <a:srgbClr val="ffffff"/>
                  </a:solidFill>
                </a:uFill>
                <a:latin typeface="Calibri"/>
              </a:rPr>
              <a:t>in philosophy that has evolved to </a:t>
            </a:r>
            <a:r>
              <a:rPr b="1" lang="en-US" sz="3200" spc="-1" strike="noStrike">
                <a:solidFill>
                  <a:srgbClr val="000000"/>
                </a:solidFill>
                <a:uFill>
                  <a:solidFill>
                    <a:srgbClr val="ffffff"/>
                  </a:solidFill>
                </a:uFill>
                <a:latin typeface="Calibri"/>
              </a:rPr>
              <a:t>modular and computable representation of human knowledge</a:t>
            </a:r>
            <a:endParaRPr b="0" lang="en-US" sz="1800" spc="-1" strike="noStrike">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b="1" lang="en-US" sz="3200" spc="-1" strike="noStrike">
                <a:solidFill>
                  <a:srgbClr val="000000"/>
                </a:solidFill>
                <a:uFill>
                  <a:solidFill>
                    <a:srgbClr val="ffffff"/>
                  </a:solidFill>
                </a:uFill>
                <a:latin typeface="Calibri"/>
              </a:rPr>
              <a:t>Description logics </a:t>
            </a:r>
            <a:r>
              <a:rPr b="0" lang="en-US" sz="3200" spc="-1" strike="noStrike">
                <a:solidFill>
                  <a:srgbClr val="000000"/>
                </a:solidFill>
                <a:uFill>
                  <a:solidFill>
                    <a:srgbClr val="ffffff"/>
                  </a:solidFill>
                </a:uFill>
                <a:latin typeface="Calibri"/>
              </a:rPr>
              <a:t>(e.g. OWL) are the current favored formalism to build and test ontologies.</a:t>
            </a:r>
            <a:endParaRPr b="0" lang="en-US" sz="1800" spc="-1" strike="noStrike">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Ontologies have a </a:t>
            </a:r>
            <a:r>
              <a:rPr b="1" lang="en-US" sz="3200" spc="-1" strike="noStrike">
                <a:solidFill>
                  <a:srgbClr val="000000"/>
                </a:solidFill>
                <a:uFill>
                  <a:solidFill>
                    <a:srgbClr val="ffffff"/>
                  </a:solidFill>
                </a:uFill>
                <a:latin typeface="Calibri"/>
              </a:rPr>
              <a:t>variety of uses </a:t>
            </a:r>
            <a:r>
              <a:rPr b="0" lang="en-US" sz="3200" spc="-1" strike="noStrike">
                <a:solidFill>
                  <a:srgbClr val="000000"/>
                </a:solidFill>
                <a:uFill>
                  <a:solidFill>
                    <a:srgbClr val="ffffff"/>
                  </a:solidFill>
                </a:uFill>
                <a:latin typeface="Calibri"/>
              </a:rPr>
              <a:t>from the answering questions to enabling sophisticated knowledge discovery.</a:t>
            </a:r>
            <a:endParaRPr b="0" lang="en-US" sz="1800" spc="-1" strike="noStrike">
              <a:solidFill>
                <a:srgbClr val="000000"/>
              </a:solidFill>
              <a:uFill>
                <a:solidFill>
                  <a:srgbClr val="ffffff"/>
                </a:solidFill>
              </a:uFill>
              <a:latin typeface="Arial"/>
            </a:endParaRPr>
          </a:p>
          <a:p>
            <a:pPr>
              <a:lnSpc>
                <a:spcPct val="100000"/>
              </a:lnSpc>
              <a:spcBef>
                <a:spcPts val="641"/>
              </a:spcBef>
            </a:pPr>
            <a:endParaRPr b="0" lang="en-US" sz="1800" spc="-1" strike="noStrike">
              <a:solidFill>
                <a:srgbClr val="000000"/>
              </a:solidFill>
              <a:uFill>
                <a:solidFill>
                  <a:srgbClr val="ffffff"/>
                </a:solidFill>
              </a:uFill>
              <a:latin typeface="Arial"/>
            </a:endParaRPr>
          </a:p>
        </p:txBody>
      </p:sp>
      <p:sp>
        <p:nvSpPr>
          <p:cNvPr id="550" name="CustomShape 3"/>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551" name="CustomShape 4"/>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4A756B36-F2EE-4FF7-9231-4F89080AFD61}"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Tree>
  </p:cSld>
  <p:transition spd="med">
    <p:fade/>
  </p:transition>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4400" spc="-1" strike="noStrike">
                <a:solidFill>
                  <a:srgbClr val="1f497d"/>
                </a:solidFill>
                <a:uFill>
                  <a:solidFill>
                    <a:srgbClr val="ffffff"/>
                  </a:solidFill>
                </a:uFill>
                <a:latin typeface="Calibri"/>
              </a:rPr>
              <a:t>Acknowledgements</a:t>
            </a:r>
            <a:endParaRPr b="0" lang="en-US" sz="1800" spc="-1" strike="noStrike">
              <a:solidFill>
                <a:srgbClr val="000000"/>
              </a:solidFill>
              <a:uFill>
                <a:solidFill>
                  <a:srgbClr val="ffffff"/>
                </a:solidFill>
              </a:uFill>
              <a:latin typeface="Arial"/>
            </a:endParaRPr>
          </a:p>
        </p:txBody>
      </p:sp>
      <p:sp>
        <p:nvSpPr>
          <p:cNvPr id="553"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a:lnSpc>
                <a:spcPct val="100000"/>
              </a:lnSpc>
              <a:spcBef>
                <a:spcPts val="641"/>
              </a:spcBef>
            </a:pPr>
            <a:r>
              <a:rPr b="0" lang="en-US" sz="3200" spc="-1" strike="noStrike">
                <a:solidFill>
                  <a:srgbClr val="000000"/>
                </a:solidFill>
                <a:uFill>
                  <a:solidFill>
                    <a:srgbClr val="ffffff"/>
                  </a:solidFill>
                </a:uFill>
                <a:latin typeface="Calibri"/>
              </a:rPr>
              <a:t>Slides shamelessly stolen and adapted from </a:t>
            </a:r>
            <a:r>
              <a:rPr b="0" i="1" lang="en-US" sz="3200" spc="-1" strike="noStrike">
                <a:solidFill>
                  <a:srgbClr val="000000"/>
                </a:solidFill>
                <a:uFill>
                  <a:solidFill>
                    <a:srgbClr val="ffffff"/>
                  </a:solidFill>
                </a:uFill>
                <a:latin typeface="Calibri"/>
              </a:rPr>
              <a:t>true</a:t>
            </a:r>
            <a:r>
              <a:rPr b="0" lang="en-US" sz="3200" spc="-1" strike="noStrike">
                <a:solidFill>
                  <a:srgbClr val="000000"/>
                </a:solidFill>
                <a:uFill>
                  <a:solidFill>
                    <a:srgbClr val="ffffff"/>
                  </a:solidFill>
                </a:uFill>
                <a:latin typeface="Calibri"/>
              </a:rPr>
              <a:t> </a:t>
            </a:r>
            <a:r>
              <a:rPr b="0" i="1" lang="en-US" sz="3200" spc="-1" strike="noStrike">
                <a:solidFill>
                  <a:srgbClr val="000000"/>
                </a:solidFill>
                <a:uFill>
                  <a:solidFill>
                    <a:srgbClr val="ffffff"/>
                  </a:solidFill>
                </a:uFill>
                <a:latin typeface="Calibri"/>
              </a:rPr>
              <a:t>leaders</a:t>
            </a:r>
            <a:r>
              <a:rPr b="0" lang="en-US" sz="3200" spc="-1" strike="noStrike">
                <a:solidFill>
                  <a:srgbClr val="000000"/>
                </a:solidFill>
                <a:uFill>
                  <a:solidFill>
                    <a:srgbClr val="ffffff"/>
                  </a:solidFill>
                </a:uFill>
                <a:latin typeface="Calibri"/>
              </a:rPr>
              <a:t> in the field:</a:t>
            </a:r>
            <a:endParaRPr b="0" lang="en-US" sz="1800" spc="-1" strike="noStrike">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Mark Musen</a:t>
            </a:r>
            <a:endParaRPr b="0" lang="en-US" sz="1800" spc="-1" strike="noStrike">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Barry Smith</a:t>
            </a:r>
            <a:endParaRPr b="0" lang="en-US" sz="1800" spc="-1" strike="noStrike">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Ian Horrocks</a:t>
            </a:r>
            <a:endParaRPr b="0" lang="en-US" sz="1800" spc="-1" strike="noStrike">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Robert Hoehndorf</a:t>
            </a:r>
            <a:endParaRPr b="0" lang="en-US" sz="1800" spc="-1" strike="noStrike">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Melissa Haendel</a:t>
            </a:r>
            <a:endParaRPr b="0" lang="en-US" sz="1800" spc="-1" strike="noStrike">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Paul Schofield</a:t>
            </a:r>
            <a:endParaRPr b="0" lang="en-US" sz="1800" spc="-1" strike="noStrike">
              <a:solidFill>
                <a:srgbClr val="000000"/>
              </a:solidFill>
              <a:uFill>
                <a:solidFill>
                  <a:srgbClr val="ffffff"/>
                </a:solidFill>
              </a:uFill>
              <a:latin typeface="Arial"/>
            </a:endParaRPr>
          </a:p>
          <a:p>
            <a:pPr>
              <a:lnSpc>
                <a:spcPct val="100000"/>
              </a:lnSpc>
              <a:spcBef>
                <a:spcPts val="641"/>
              </a:spcBef>
            </a:pPr>
            <a:endParaRPr b="0" lang="en-US" sz="1800" spc="-1" strike="noStrike">
              <a:solidFill>
                <a:srgbClr val="000000"/>
              </a:solidFill>
              <a:uFill>
                <a:solidFill>
                  <a:srgbClr val="ffffff"/>
                </a:solidFill>
              </a:uFill>
              <a:latin typeface="Arial"/>
            </a:endParaRPr>
          </a:p>
        </p:txBody>
      </p:sp>
      <p:sp>
        <p:nvSpPr>
          <p:cNvPr id="554" name="CustomShape 3"/>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555" name="CustomShape 4"/>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CE522614-554E-49D9-AA64-E59259395449}"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Tree>
  </p:cSld>
  <p:transition spd="med">
    <p:fade/>
  </p:transition>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6" name="Picture 2" descr=""/>
          <p:cNvPicPr/>
          <p:nvPr/>
        </p:nvPicPr>
        <p:blipFill>
          <a:blip r:embed="rId1"/>
          <a:stretch/>
        </p:blipFill>
        <p:spPr>
          <a:xfrm>
            <a:off x="0" y="0"/>
            <a:ext cx="6095160" cy="4361760"/>
          </a:xfrm>
          <a:prstGeom prst="rect">
            <a:avLst/>
          </a:prstGeom>
          <a:ln w="9360">
            <a:noFill/>
          </a:ln>
        </p:spPr>
      </p:pic>
      <p:sp>
        <p:nvSpPr>
          <p:cNvPr id="557" name="CustomShape 1"/>
          <p:cNvSpPr/>
          <p:nvPr/>
        </p:nvSpPr>
        <p:spPr>
          <a:xfrm>
            <a:off x="2357280" y="3714840"/>
            <a:ext cx="7638480" cy="14691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400" spc="-1" strike="noStrike">
                <a:solidFill>
                  <a:srgbClr val="000000"/>
                </a:solidFill>
                <a:uFill>
                  <a:solidFill>
                    <a:srgbClr val="ffffff"/>
                  </a:solidFill>
                </a:uFill>
                <a:latin typeface="Calibri"/>
                <a:ea typeface="DejaVu Sans"/>
              </a:rPr>
              <a:t>   </a:t>
            </a:r>
            <a:r>
              <a:rPr b="0" lang="en-US" sz="4400" spc="-1" strike="noStrike">
                <a:solidFill>
                  <a:srgbClr val="000000"/>
                </a:solidFill>
                <a:uFill>
                  <a:solidFill>
                    <a:srgbClr val="ffffff"/>
                  </a:solidFill>
                </a:uFill>
                <a:latin typeface="Calibri"/>
                <a:ea typeface="DejaVu Sans"/>
              </a:rPr>
              <a:t>dumontierlab.com</a:t>
            </a:r>
            <a:endParaRPr b="0" lang="en-US" sz="1800" spc="-1" strike="noStrike">
              <a:solidFill>
                <a:srgbClr val="000000"/>
              </a:solidFill>
              <a:uFill>
                <a:solidFill>
                  <a:srgbClr val="ffffff"/>
                </a:solidFill>
              </a:uFill>
              <a:latin typeface="Arial"/>
            </a:endParaRPr>
          </a:p>
        </p:txBody>
      </p:sp>
      <p:sp>
        <p:nvSpPr>
          <p:cNvPr id="558" name="CustomShape 2"/>
          <p:cNvSpPr/>
          <p:nvPr/>
        </p:nvSpPr>
        <p:spPr>
          <a:xfrm>
            <a:off x="2214720" y="4572000"/>
            <a:ext cx="6400080" cy="837360"/>
          </a:xfrm>
          <a:prstGeom prst="rect">
            <a:avLst/>
          </a:prstGeom>
          <a:noFill/>
          <a:ln>
            <a:noFill/>
          </a:ln>
        </p:spPr>
        <p:style>
          <a:lnRef idx="0"/>
          <a:fillRef idx="0"/>
          <a:effectRef idx="0"/>
          <a:fontRef idx="minor"/>
        </p:style>
        <p:txBody>
          <a:bodyPr lIns="90000" rIns="90000" tIns="45000" bIns="45000"/>
          <a:p>
            <a:pPr marL="343080" indent="-342360" algn="r">
              <a:lnSpc>
                <a:spcPct val="100000"/>
              </a:lnSpc>
              <a:spcBef>
                <a:spcPts val="641"/>
              </a:spcBef>
            </a:pPr>
            <a:r>
              <a:rPr b="0" lang="en-US" sz="3200" spc="-1" strike="noStrike">
                <a:solidFill>
                  <a:srgbClr val="000000"/>
                </a:solidFill>
                <a:uFill>
                  <a:solidFill>
                    <a:srgbClr val="ffffff"/>
                  </a:solidFill>
                </a:uFill>
                <a:latin typeface="Calibri"/>
                <a:ea typeface="DejaVu Sans"/>
              </a:rPr>
              <a:t>michel.dumontier@stanford.edu</a:t>
            </a:r>
            <a:endParaRPr b="0" lang="en-US" sz="1800" spc="-1" strike="noStrike">
              <a:solidFill>
                <a:srgbClr val="000000"/>
              </a:solidFill>
              <a:uFill>
                <a:solidFill>
                  <a:srgbClr val="ffffff"/>
                </a:solidFill>
              </a:uFill>
              <a:latin typeface="Arial"/>
            </a:endParaRPr>
          </a:p>
        </p:txBody>
      </p:sp>
      <p:sp>
        <p:nvSpPr>
          <p:cNvPr id="559" name="CustomShape 3"/>
          <p:cNvSpPr/>
          <p:nvPr/>
        </p:nvSpPr>
        <p:spPr>
          <a:xfrm>
            <a:off x="5647320" y="5087160"/>
            <a:ext cx="3042720" cy="333360"/>
          </a:xfrm>
          <a:prstGeom prst="rect">
            <a:avLst/>
          </a:prstGeom>
          <a:noFill/>
          <a:ln>
            <a:noFill/>
          </a:ln>
        </p:spPr>
        <p:style>
          <a:lnRef idx="0"/>
          <a:fillRef idx="0"/>
          <a:effectRef idx="0"/>
          <a:fontRef idx="minor"/>
        </p:style>
        <p:txBody>
          <a:bodyPr wrap="none" lIns="90000" rIns="90000" tIns="45000" bIns="45000"/>
          <a:p>
            <a:pPr algn="r">
              <a:lnSpc>
                <a:spcPct val="100000"/>
              </a:lnSpc>
            </a:pPr>
            <a:r>
              <a:rPr b="0" i="1" lang="en-US" sz="1600" spc="-1" strike="noStrike">
                <a:solidFill>
                  <a:srgbClr val="000000"/>
                </a:solidFill>
                <a:uFill>
                  <a:solidFill>
                    <a:srgbClr val="ffffff"/>
                  </a:solidFill>
                </a:uFill>
                <a:latin typeface="Calibri"/>
                <a:ea typeface="DejaVu Sans"/>
              </a:rPr>
              <a:t>Website: </a:t>
            </a:r>
            <a:r>
              <a:rPr b="0" i="1" lang="en-US" sz="1600" spc="-1" strike="noStrike" u="sng">
                <a:solidFill>
                  <a:srgbClr val="0000ff"/>
                </a:solidFill>
                <a:uFill>
                  <a:solidFill>
                    <a:srgbClr val="ffffff"/>
                  </a:solidFill>
                </a:uFill>
                <a:latin typeface="Calibri"/>
                <a:ea typeface="DejaVu Sans"/>
                <a:hlinkClick r:id="rId2"/>
              </a:rPr>
              <a:t>http://dumontierlab.com</a:t>
            </a:r>
            <a:r>
              <a:rPr b="0" i="1" lang="en-US" sz="16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p:txBody>
      </p:sp>
      <p:sp>
        <p:nvSpPr>
          <p:cNvPr id="560" name="CustomShape 4"/>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07DABF9B-17BA-4AD5-BE33-5BBA90CB59EF}"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561" name="CustomShape 5"/>
          <p:cNvSpPr/>
          <p:nvPr/>
        </p:nvSpPr>
        <p:spPr>
          <a:xfrm>
            <a:off x="155520" y="-144360"/>
            <a:ext cx="304200" cy="304200"/>
          </a:xfrm>
          <a:prstGeom prst="rect">
            <a:avLst/>
          </a:prstGeom>
          <a:noFill/>
          <a:ln>
            <a:noFill/>
          </a:ln>
        </p:spPr>
        <p:style>
          <a:lnRef idx="0"/>
          <a:fillRef idx="0"/>
          <a:effectRef idx="0"/>
          <a:fontRef idx="minor"/>
        </p:style>
      </p:sp>
      <p:sp>
        <p:nvSpPr>
          <p:cNvPr id="562" name="CustomShape 6"/>
          <p:cNvSpPr/>
          <p:nvPr/>
        </p:nvSpPr>
        <p:spPr>
          <a:xfrm>
            <a:off x="307800" y="7920"/>
            <a:ext cx="304200" cy="304200"/>
          </a:xfrm>
          <a:prstGeom prst="rect">
            <a:avLst/>
          </a:prstGeom>
          <a:noFill/>
          <a:ln>
            <a:noFill/>
          </a:ln>
        </p:spPr>
        <p:style>
          <a:lnRef idx="0"/>
          <a:fillRef idx="0"/>
          <a:effectRef idx="0"/>
          <a:fontRef idx="minor"/>
        </p:style>
      </p:sp>
      <p:sp>
        <p:nvSpPr>
          <p:cNvPr id="563" name="CustomShape 7"/>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Tree>
  </p:cSld>
  <p:transition spd="med">
    <p:fade/>
  </p:transition>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r>
              <a:rPr b="1" i="1" lang="en-US" sz="4400" spc="-1" strike="noStrike">
                <a:solidFill>
                  <a:srgbClr val="1f497d"/>
                </a:solidFill>
                <a:uFill>
                  <a:solidFill>
                    <a:srgbClr val="ffffff"/>
                  </a:solidFill>
                </a:uFill>
                <a:latin typeface="Calibri"/>
              </a:rPr>
              <a:t>genus–differentia</a:t>
            </a:r>
            <a:r>
              <a:rPr b="1" lang="en-US" sz="4400" spc="-1" strike="noStrike">
                <a:solidFill>
                  <a:srgbClr val="1f497d"/>
                </a:solidFill>
                <a:uFill>
                  <a:solidFill>
                    <a:srgbClr val="ffffff"/>
                  </a:solidFill>
                </a:uFill>
                <a:latin typeface="Calibri"/>
              </a:rPr>
              <a:t> definitions </a:t>
            </a:r>
            <a:endParaRPr b="0" lang="en-US" sz="1800" spc="-1" strike="noStrike">
              <a:solidFill>
                <a:srgbClr val="000000"/>
              </a:solidFill>
              <a:uFill>
                <a:solidFill>
                  <a:srgbClr val="ffffff"/>
                </a:solidFill>
              </a:uFill>
              <a:latin typeface="Arial"/>
            </a:endParaRPr>
          </a:p>
          <a:p>
            <a:pPr algn="ctr">
              <a:lnSpc>
                <a:spcPct val="100000"/>
              </a:lnSpc>
            </a:pPr>
            <a:r>
              <a:rPr b="1" lang="en-US" sz="4400" spc="-1" strike="noStrike">
                <a:solidFill>
                  <a:srgbClr val="1f497d"/>
                </a:solidFill>
                <a:uFill>
                  <a:solidFill>
                    <a:srgbClr val="ffffff"/>
                  </a:solidFill>
                </a:uFill>
                <a:latin typeface="Calibri"/>
              </a:rPr>
              <a:t>are one way to specify ontologies</a:t>
            </a:r>
            <a:endParaRPr b="0" lang="en-US" sz="1800" spc="-1" strike="noStrike">
              <a:solidFill>
                <a:srgbClr val="000000"/>
              </a:solidFill>
              <a:uFill>
                <a:solidFill>
                  <a:srgbClr val="ffffff"/>
                </a:solidFill>
              </a:uFill>
              <a:latin typeface="Arial"/>
            </a:endParaRPr>
          </a:p>
        </p:txBody>
      </p:sp>
      <p:sp>
        <p:nvSpPr>
          <p:cNvPr id="257"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a:lnSpc>
                <a:spcPct val="100000"/>
              </a:lnSpc>
              <a:spcBef>
                <a:spcPts val="439"/>
              </a:spcBef>
            </a:pPr>
            <a:r>
              <a:rPr b="0" lang="en-US" sz="2200" spc="-1" strike="noStrike">
                <a:solidFill>
                  <a:srgbClr val="000000"/>
                </a:solidFill>
                <a:uFill>
                  <a:solidFill>
                    <a:srgbClr val="ffffff"/>
                  </a:solidFill>
                </a:uFill>
                <a:latin typeface="Calibri"/>
              </a:rPr>
              <a:t>A type of </a:t>
            </a:r>
            <a:r>
              <a:rPr b="0" i="1" lang="en-US" sz="2200" spc="-1" strike="noStrike">
                <a:solidFill>
                  <a:srgbClr val="000000"/>
                </a:solidFill>
                <a:uFill>
                  <a:solidFill>
                    <a:srgbClr val="ffffff"/>
                  </a:solidFill>
                </a:uFill>
                <a:latin typeface="Calibri"/>
              </a:rPr>
              <a:t>intensional</a:t>
            </a:r>
            <a:r>
              <a:rPr b="0" lang="en-US" sz="2200" spc="-1" strike="noStrike">
                <a:solidFill>
                  <a:srgbClr val="000000"/>
                </a:solidFill>
                <a:uFill>
                  <a:solidFill>
                    <a:srgbClr val="ffffff"/>
                  </a:solidFill>
                </a:uFill>
                <a:latin typeface="Calibri"/>
              </a:rPr>
              <a:t> definition - where necessary and sufficient conditions are specified - composed of two parts:</a:t>
            </a:r>
            <a:endParaRPr b="0" lang="en-US" sz="1800" spc="-1" strike="noStrike">
              <a:solidFill>
                <a:srgbClr val="000000"/>
              </a:solidFill>
              <a:uFill>
                <a:solidFill>
                  <a:srgbClr val="ffffff"/>
                </a:solidFill>
              </a:uFill>
              <a:latin typeface="Arial"/>
            </a:endParaRPr>
          </a:p>
          <a:p>
            <a:pPr>
              <a:lnSpc>
                <a:spcPct val="100000"/>
              </a:lnSpc>
              <a:spcBef>
                <a:spcPts val="439"/>
              </a:spcBef>
            </a:pPr>
            <a:endParaRPr b="0" lang="en-US" sz="1800" spc="-1" strike="noStrike">
              <a:solidFill>
                <a:srgbClr val="000000"/>
              </a:solidFill>
              <a:uFill>
                <a:solidFill>
                  <a:srgbClr val="ffffff"/>
                </a:solidFill>
              </a:uFill>
              <a:latin typeface="Arial"/>
            </a:endParaRPr>
          </a:p>
          <a:p>
            <a:pPr>
              <a:lnSpc>
                <a:spcPct val="100000"/>
              </a:lnSpc>
              <a:spcBef>
                <a:spcPts val="439"/>
              </a:spcBef>
            </a:pPr>
            <a:r>
              <a:rPr b="1" lang="en-US" sz="2200" spc="-1" strike="noStrike" u="sng">
                <a:solidFill>
                  <a:srgbClr val="000000"/>
                </a:solidFill>
                <a:uFill>
                  <a:solidFill>
                    <a:srgbClr val="ffffff"/>
                  </a:solidFill>
                </a:uFill>
                <a:latin typeface="Calibri"/>
              </a:rPr>
              <a:t>genus</a:t>
            </a:r>
            <a:r>
              <a:rPr b="0" lang="en-US" sz="2200" spc="-1" strike="noStrike">
                <a:solidFill>
                  <a:srgbClr val="000000"/>
                </a:solidFill>
                <a:uFill>
                  <a:solidFill>
                    <a:srgbClr val="ffffff"/>
                  </a:solidFill>
                </a:uFill>
                <a:latin typeface="Calibri"/>
              </a:rPr>
              <a:t>: Serves as the basis for a new definition; all definitions with the same genus are considered members of that genus.</a:t>
            </a:r>
            <a:endParaRPr b="0" lang="en-US" sz="1800" spc="-1" strike="noStrike">
              <a:solidFill>
                <a:srgbClr val="000000"/>
              </a:solidFill>
              <a:uFill>
                <a:solidFill>
                  <a:srgbClr val="ffffff"/>
                </a:solidFill>
              </a:uFill>
              <a:latin typeface="Arial"/>
            </a:endParaRPr>
          </a:p>
          <a:p>
            <a:pPr>
              <a:lnSpc>
                <a:spcPct val="100000"/>
              </a:lnSpc>
              <a:spcBef>
                <a:spcPts val="439"/>
              </a:spcBef>
            </a:pPr>
            <a:endParaRPr b="0" lang="en-US" sz="1800" spc="-1" strike="noStrike">
              <a:solidFill>
                <a:srgbClr val="000000"/>
              </a:solidFill>
              <a:uFill>
                <a:solidFill>
                  <a:srgbClr val="ffffff"/>
                </a:solidFill>
              </a:uFill>
              <a:latin typeface="Arial"/>
            </a:endParaRPr>
          </a:p>
          <a:p>
            <a:pPr>
              <a:lnSpc>
                <a:spcPct val="100000"/>
              </a:lnSpc>
              <a:spcBef>
                <a:spcPts val="439"/>
              </a:spcBef>
            </a:pPr>
            <a:r>
              <a:rPr b="1" lang="en-US" sz="2200" spc="-1" strike="noStrike" u="sng">
                <a:solidFill>
                  <a:srgbClr val="c0504d"/>
                </a:solidFill>
                <a:uFill>
                  <a:solidFill>
                    <a:srgbClr val="ffffff"/>
                  </a:solidFill>
                </a:uFill>
                <a:latin typeface="Calibri"/>
              </a:rPr>
              <a:t>differentia</a:t>
            </a:r>
            <a:r>
              <a:rPr b="0" lang="en-US" sz="2200" spc="-1" strike="noStrike">
                <a:solidFill>
                  <a:srgbClr val="000000"/>
                </a:solidFill>
                <a:uFill>
                  <a:solidFill>
                    <a:srgbClr val="ffffff"/>
                  </a:solidFill>
                </a:uFill>
                <a:latin typeface="Calibri"/>
              </a:rPr>
              <a:t>: The portion of the definition that is not provided by the genus.</a:t>
            </a:r>
            <a:endParaRPr b="0" lang="en-US" sz="1800" spc="-1" strike="noStrike">
              <a:solidFill>
                <a:srgbClr val="000000"/>
              </a:solidFill>
              <a:uFill>
                <a:solidFill>
                  <a:srgbClr val="ffffff"/>
                </a:solidFill>
              </a:uFill>
              <a:latin typeface="Arial"/>
            </a:endParaRPr>
          </a:p>
          <a:p>
            <a:pPr>
              <a:lnSpc>
                <a:spcPct val="100000"/>
              </a:lnSpc>
              <a:spcBef>
                <a:spcPts val="439"/>
              </a:spcBef>
            </a:pPr>
            <a:endParaRPr b="0" lang="en-US" sz="1800" spc="-1" strike="noStrike">
              <a:solidFill>
                <a:srgbClr val="000000"/>
              </a:solidFill>
              <a:uFill>
                <a:solidFill>
                  <a:srgbClr val="ffffff"/>
                </a:solidFill>
              </a:uFill>
              <a:latin typeface="Arial"/>
            </a:endParaRPr>
          </a:p>
          <a:p>
            <a:pPr>
              <a:lnSpc>
                <a:spcPct val="100000"/>
              </a:lnSpc>
              <a:spcBef>
                <a:spcPts val="439"/>
              </a:spcBef>
            </a:pPr>
            <a:r>
              <a:rPr b="0" lang="en-US" sz="2200" spc="-1" strike="noStrike">
                <a:solidFill>
                  <a:srgbClr val="000000"/>
                </a:solidFill>
                <a:uFill>
                  <a:solidFill>
                    <a:srgbClr val="ffffff"/>
                  </a:solidFill>
                </a:uFill>
                <a:latin typeface="Calibri"/>
              </a:rPr>
              <a:t>a </a:t>
            </a:r>
            <a:r>
              <a:rPr b="1" lang="en-US" sz="2200" spc="-1" strike="noStrike">
                <a:solidFill>
                  <a:srgbClr val="000000"/>
                </a:solidFill>
                <a:uFill>
                  <a:solidFill>
                    <a:srgbClr val="ffffff"/>
                  </a:solidFill>
                </a:uFill>
                <a:latin typeface="Calibri"/>
              </a:rPr>
              <a:t>rhombus</a:t>
            </a:r>
            <a:r>
              <a:rPr b="0" lang="en-US" sz="2200" spc="-1" strike="noStrike">
                <a:solidFill>
                  <a:srgbClr val="000000"/>
                </a:solidFill>
                <a:uFill>
                  <a:solidFill>
                    <a:srgbClr val="ffffff"/>
                  </a:solidFill>
                </a:uFill>
                <a:latin typeface="Calibri"/>
              </a:rPr>
              <a:t>: a </a:t>
            </a:r>
            <a:r>
              <a:rPr b="1" lang="en-US" sz="2200" spc="-1" strike="noStrike">
                <a:solidFill>
                  <a:srgbClr val="000000"/>
                </a:solidFill>
                <a:uFill>
                  <a:solidFill>
                    <a:srgbClr val="ffffff"/>
                  </a:solidFill>
                </a:uFill>
                <a:latin typeface="Calibri"/>
              </a:rPr>
              <a:t>quadrilateral</a:t>
            </a:r>
            <a:r>
              <a:rPr b="0" lang="en-US" sz="2200" spc="-1" strike="noStrike">
                <a:solidFill>
                  <a:srgbClr val="000000"/>
                </a:solidFill>
                <a:uFill>
                  <a:solidFill>
                    <a:srgbClr val="ffffff"/>
                  </a:solidFill>
                </a:uFill>
                <a:latin typeface="Calibri"/>
              </a:rPr>
              <a:t> that </a:t>
            </a:r>
            <a:r>
              <a:rPr b="0" lang="en-US" sz="2200" spc="-1" strike="noStrike">
                <a:solidFill>
                  <a:srgbClr val="c0504d"/>
                </a:solidFill>
                <a:uFill>
                  <a:solidFill>
                    <a:srgbClr val="ffffff"/>
                  </a:solidFill>
                </a:uFill>
                <a:latin typeface="Calibri"/>
              </a:rPr>
              <a:t>has bounding sides which all have the same length</a:t>
            </a:r>
            <a:r>
              <a:rPr b="0" lang="en-US" sz="2200" spc="-1" strike="noStrike">
                <a:solidFill>
                  <a:srgbClr val="000000"/>
                </a:solidFill>
                <a:uFill>
                  <a:solidFill>
                    <a:srgbClr val="ffffff"/>
                  </a:solidFill>
                </a:uFill>
                <a:latin typeface="Calibri"/>
              </a:rPr>
              <a:t>.</a:t>
            </a:r>
            <a:endParaRPr b="0" lang="en-US" sz="1800" spc="-1" strike="noStrike">
              <a:solidFill>
                <a:srgbClr val="000000"/>
              </a:solidFill>
              <a:uFill>
                <a:solidFill>
                  <a:srgbClr val="ffffff"/>
                </a:solidFill>
              </a:uFill>
              <a:latin typeface="Arial"/>
            </a:endParaRPr>
          </a:p>
          <a:p>
            <a:pPr>
              <a:lnSpc>
                <a:spcPct val="100000"/>
              </a:lnSpc>
              <a:spcBef>
                <a:spcPts val="439"/>
              </a:spcBef>
            </a:pPr>
            <a:r>
              <a:rPr b="0" lang="en-US" sz="2200" spc="-1" strike="noStrike">
                <a:solidFill>
                  <a:srgbClr val="000000"/>
                </a:solidFill>
                <a:uFill>
                  <a:solidFill>
                    <a:srgbClr val="ffffff"/>
                  </a:solidFill>
                </a:uFill>
                <a:latin typeface="Calibri"/>
              </a:rPr>
              <a:t>a </a:t>
            </a:r>
            <a:r>
              <a:rPr b="1" lang="en-US" sz="2200" spc="-1" strike="noStrike">
                <a:solidFill>
                  <a:srgbClr val="000000"/>
                </a:solidFill>
                <a:uFill>
                  <a:solidFill>
                    <a:srgbClr val="ffffff"/>
                  </a:solidFill>
                </a:uFill>
                <a:latin typeface="Calibri"/>
              </a:rPr>
              <a:t>square</a:t>
            </a:r>
            <a:r>
              <a:rPr b="0" lang="en-US" sz="2200" spc="-1" strike="noStrike">
                <a:solidFill>
                  <a:srgbClr val="000000"/>
                </a:solidFill>
                <a:uFill>
                  <a:solidFill>
                    <a:srgbClr val="ffffff"/>
                  </a:solidFill>
                </a:uFill>
                <a:latin typeface="Calibri"/>
              </a:rPr>
              <a:t>: a </a:t>
            </a:r>
            <a:r>
              <a:rPr b="1" lang="en-US" sz="2200" spc="-1" strike="noStrike">
                <a:solidFill>
                  <a:srgbClr val="000000"/>
                </a:solidFill>
                <a:uFill>
                  <a:solidFill>
                    <a:srgbClr val="ffffff"/>
                  </a:solidFill>
                </a:uFill>
                <a:latin typeface="Calibri"/>
              </a:rPr>
              <a:t>rhombus</a:t>
            </a:r>
            <a:r>
              <a:rPr b="0" lang="en-US" sz="2200" spc="-1" strike="noStrike">
                <a:solidFill>
                  <a:srgbClr val="000000"/>
                </a:solidFill>
                <a:uFill>
                  <a:solidFill>
                    <a:srgbClr val="ffffff"/>
                  </a:solidFill>
                </a:uFill>
                <a:latin typeface="Calibri"/>
              </a:rPr>
              <a:t> that </a:t>
            </a:r>
            <a:r>
              <a:rPr b="0" lang="en-US" sz="2200" spc="-1" strike="noStrike">
                <a:solidFill>
                  <a:srgbClr val="c0504d"/>
                </a:solidFill>
                <a:uFill>
                  <a:solidFill>
                    <a:srgbClr val="ffffff"/>
                  </a:solidFill>
                </a:uFill>
                <a:latin typeface="Calibri"/>
              </a:rPr>
              <a:t>has interior angles which are all right angles</a:t>
            </a:r>
            <a:r>
              <a:rPr b="0" lang="en-US" sz="2200" spc="-1" strike="noStrike">
                <a:solidFill>
                  <a:srgbClr val="000000"/>
                </a:solidFill>
                <a:uFill>
                  <a:solidFill>
                    <a:srgbClr val="ffffff"/>
                  </a:solidFill>
                </a:uFill>
                <a:latin typeface="Calibri"/>
              </a:rPr>
              <a:t>.</a:t>
            </a:r>
            <a:endParaRPr b="0" lang="en-US" sz="1800" spc="-1" strike="noStrike">
              <a:solidFill>
                <a:srgbClr val="000000"/>
              </a:solidFill>
              <a:uFill>
                <a:solidFill>
                  <a:srgbClr val="ffffff"/>
                </a:solidFill>
              </a:uFill>
              <a:latin typeface="Arial"/>
            </a:endParaRPr>
          </a:p>
        </p:txBody>
      </p:sp>
      <p:sp>
        <p:nvSpPr>
          <p:cNvPr id="258" name="CustomShape 3"/>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259" name="CustomShape 4"/>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AF511EB9-A0CE-49F0-AAF3-3FC299423BAF}"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Tree>
  </p:cSld>
  <p:transition spd="med">
    <p:fade/>
  </p:transition>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644040" y="1676520"/>
            <a:ext cx="4900680" cy="364320"/>
          </a:xfrm>
          <a:prstGeom prst="rect">
            <a:avLst/>
          </a:prstGeom>
          <a:noFill/>
          <a:ln w="12600">
            <a:noFill/>
          </a:ln>
        </p:spPr>
        <p:style>
          <a:lnRef idx="0"/>
          <a:fillRef idx="0"/>
          <a:effectRef idx="0"/>
          <a:fontRef idx="minor"/>
        </p:style>
        <p:txBody>
          <a:bodyPr wrap="none" lIns="90000" rIns="90000" tIns="45000" bIns="45000"/>
          <a:p>
            <a:pPr>
              <a:lnSpc>
                <a:spcPct val="100000"/>
              </a:lnSpc>
            </a:pPr>
            <a:r>
              <a:rPr b="0" i="1" lang="en-US" sz="1800" spc="-1" strike="noStrike">
                <a:solidFill>
                  <a:srgbClr val="000000"/>
                </a:solidFill>
                <a:uFill>
                  <a:solidFill>
                    <a:srgbClr val="ffffff"/>
                  </a:solidFill>
                </a:uFill>
                <a:latin typeface="Book Antiqua"/>
                <a:ea typeface="DejaVu Sans"/>
              </a:rPr>
              <a:t>Supreme genus:</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1" lang="en-US" sz="1800" spc="-1" strike="noStrike">
                <a:solidFill>
                  <a:srgbClr val="1f497d"/>
                </a:solidFill>
                <a:uFill>
                  <a:solidFill>
                    <a:srgbClr val="ffffff"/>
                  </a:solidFill>
                </a:uFill>
                <a:latin typeface="Book Antiqua"/>
                <a:ea typeface="DejaVu Sans"/>
              </a:rPr>
              <a:t>SUBSTANCE</a:t>
            </a:r>
            <a:endParaRPr b="0" lang="en-US" sz="1800" spc="-1" strike="noStrike">
              <a:solidFill>
                <a:srgbClr val="000000"/>
              </a:solidFill>
              <a:uFill>
                <a:solidFill>
                  <a:srgbClr val="ffffff"/>
                </a:solidFill>
              </a:uFill>
              <a:latin typeface="Arial"/>
            </a:endParaRPr>
          </a:p>
        </p:txBody>
      </p:sp>
      <p:sp>
        <p:nvSpPr>
          <p:cNvPr id="261" name="CustomShape 2"/>
          <p:cNvSpPr/>
          <p:nvPr/>
        </p:nvSpPr>
        <p:spPr>
          <a:xfrm>
            <a:off x="1113840" y="2529000"/>
            <a:ext cx="6045120" cy="364320"/>
          </a:xfrm>
          <a:prstGeom prst="rect">
            <a:avLst/>
          </a:prstGeom>
          <a:noFill/>
          <a:ln w="12600">
            <a:noFill/>
          </a:ln>
        </p:spPr>
        <p:style>
          <a:lnRef idx="0"/>
          <a:fillRef idx="0"/>
          <a:effectRef idx="0"/>
          <a:fontRef idx="minor"/>
        </p:style>
        <p:txBody>
          <a:bodyPr wrap="none" lIns="90000" rIns="90000" tIns="45000" bIns="45000"/>
          <a:p>
            <a:pPr>
              <a:lnSpc>
                <a:spcPct val="100000"/>
              </a:lnSpc>
            </a:pPr>
            <a:r>
              <a:rPr b="0" i="1" lang="en-US" sz="1800" spc="-1" strike="noStrike">
                <a:solidFill>
                  <a:srgbClr val="000000"/>
                </a:solidFill>
                <a:uFill>
                  <a:solidFill>
                    <a:srgbClr val="ffffff"/>
                  </a:solidFill>
                </a:uFill>
                <a:latin typeface="Book Antiqua"/>
                <a:ea typeface="DejaVu Sans"/>
              </a:rPr>
              <a:t>Subordinate genera:</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1" lang="en-US" sz="1800" spc="-1" strike="noStrike">
                <a:solidFill>
                  <a:srgbClr val="000000"/>
                </a:solidFill>
                <a:uFill>
                  <a:solidFill>
                    <a:srgbClr val="ffffff"/>
                  </a:solidFill>
                </a:uFill>
                <a:latin typeface="Book Antiqua"/>
                <a:ea typeface="DejaVu Sans"/>
              </a:rPr>
              <a:t> </a:t>
            </a:r>
            <a:r>
              <a:rPr b="1" lang="en-US" sz="1800" spc="-1" strike="noStrike">
                <a:solidFill>
                  <a:srgbClr val="1f497d"/>
                </a:solidFill>
                <a:uFill>
                  <a:solidFill>
                    <a:srgbClr val="ffffff"/>
                  </a:solidFill>
                </a:uFill>
                <a:latin typeface="Book Antiqua"/>
                <a:ea typeface="DejaVu Sans"/>
              </a:rPr>
              <a:t>BODY</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1" lang="en-US" sz="1800" spc="-1" strike="noStrike">
                <a:solidFill>
                  <a:srgbClr val="1f497d"/>
                </a:solidFill>
                <a:uFill>
                  <a:solidFill>
                    <a:srgbClr val="ffffff"/>
                  </a:solidFill>
                </a:uFill>
                <a:latin typeface="Book Antiqua"/>
                <a:ea typeface="DejaVu Sans"/>
              </a:rPr>
              <a:t>SPIRIT</a:t>
            </a:r>
            <a:endParaRPr b="0" lang="en-US" sz="1800" spc="-1" strike="noStrike">
              <a:solidFill>
                <a:srgbClr val="000000"/>
              </a:solidFill>
              <a:uFill>
                <a:solidFill>
                  <a:srgbClr val="ffffff"/>
                </a:solidFill>
              </a:uFill>
              <a:latin typeface="Arial"/>
            </a:endParaRPr>
          </a:p>
        </p:txBody>
      </p:sp>
      <p:sp>
        <p:nvSpPr>
          <p:cNvPr id="262" name="CustomShape 3"/>
          <p:cNvSpPr/>
          <p:nvPr/>
        </p:nvSpPr>
        <p:spPr>
          <a:xfrm>
            <a:off x="547200" y="2071800"/>
            <a:ext cx="6195960" cy="364320"/>
          </a:xfrm>
          <a:prstGeom prst="rect">
            <a:avLst/>
          </a:prstGeom>
          <a:noFill/>
          <a:ln w="12600">
            <a:noFill/>
          </a:ln>
        </p:spPr>
        <p:style>
          <a:lnRef idx="0"/>
          <a:fillRef idx="0"/>
          <a:effectRef idx="0"/>
          <a:fontRef idx="minor"/>
        </p:style>
        <p:txBody>
          <a:bodyPr wrap="none" lIns="90000" rIns="90000" tIns="45000" bIns="45000"/>
          <a:p>
            <a:pPr>
              <a:lnSpc>
                <a:spcPct val="100000"/>
              </a:lnSpc>
            </a:pPr>
            <a:r>
              <a:rPr b="0" i="1" lang="en-US" sz="1800" spc="-1" strike="noStrike">
                <a:solidFill>
                  <a:srgbClr val="000000"/>
                </a:solidFill>
                <a:uFill>
                  <a:solidFill>
                    <a:srgbClr val="ffffff"/>
                  </a:solidFill>
                </a:uFill>
                <a:latin typeface="Book Antiqua"/>
                <a:ea typeface="DejaVu Sans"/>
              </a:rPr>
              <a:t>Differentiae:</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material</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immaterial</a:t>
            </a:r>
            <a:endParaRPr b="0" lang="en-US" sz="1800" spc="-1" strike="noStrike">
              <a:solidFill>
                <a:srgbClr val="000000"/>
              </a:solidFill>
              <a:uFill>
                <a:solidFill>
                  <a:srgbClr val="ffffff"/>
                </a:solidFill>
              </a:uFill>
              <a:latin typeface="Arial"/>
            </a:endParaRPr>
          </a:p>
        </p:txBody>
      </p:sp>
      <p:sp>
        <p:nvSpPr>
          <p:cNvPr id="263" name="CustomShape 4"/>
          <p:cNvSpPr/>
          <p:nvPr/>
        </p:nvSpPr>
        <p:spPr>
          <a:xfrm>
            <a:off x="546120" y="2909880"/>
            <a:ext cx="6104520" cy="364320"/>
          </a:xfrm>
          <a:prstGeom prst="rect">
            <a:avLst/>
          </a:prstGeom>
          <a:noFill/>
          <a:ln w="12600">
            <a:noFill/>
          </a:ln>
        </p:spPr>
        <p:style>
          <a:lnRef idx="0"/>
          <a:fillRef idx="0"/>
          <a:effectRef idx="0"/>
          <a:fontRef idx="minor"/>
        </p:style>
        <p:txBody>
          <a:bodyPr wrap="none" lIns="90000" rIns="90000" tIns="45000" bIns="45000"/>
          <a:p>
            <a:pPr>
              <a:lnSpc>
                <a:spcPct val="100000"/>
              </a:lnSpc>
            </a:pPr>
            <a:r>
              <a:rPr b="0" i="1" lang="en-US" sz="1800" spc="-1" strike="noStrike">
                <a:solidFill>
                  <a:srgbClr val="000000"/>
                </a:solidFill>
                <a:uFill>
                  <a:solidFill>
                    <a:srgbClr val="ffffff"/>
                  </a:solidFill>
                </a:uFill>
                <a:latin typeface="Book Antiqua"/>
                <a:ea typeface="DejaVu Sans"/>
              </a:rPr>
              <a:t>Differentiae:</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animate</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inanimate</a:t>
            </a:r>
            <a:endParaRPr b="0" lang="en-US" sz="1800" spc="-1" strike="noStrike">
              <a:solidFill>
                <a:srgbClr val="000000"/>
              </a:solidFill>
              <a:uFill>
                <a:solidFill>
                  <a:srgbClr val="ffffff"/>
                </a:solidFill>
              </a:uFill>
              <a:latin typeface="Arial"/>
            </a:endParaRPr>
          </a:p>
        </p:txBody>
      </p:sp>
      <p:sp>
        <p:nvSpPr>
          <p:cNvPr id="264" name="CustomShape 5"/>
          <p:cNvSpPr/>
          <p:nvPr/>
        </p:nvSpPr>
        <p:spPr>
          <a:xfrm>
            <a:off x="366840" y="3672000"/>
            <a:ext cx="6488640" cy="364320"/>
          </a:xfrm>
          <a:prstGeom prst="rect">
            <a:avLst/>
          </a:prstGeom>
          <a:noFill/>
          <a:ln w="12600">
            <a:noFill/>
          </a:ln>
        </p:spPr>
        <p:style>
          <a:lnRef idx="0"/>
          <a:fillRef idx="0"/>
          <a:effectRef idx="0"/>
          <a:fontRef idx="minor"/>
        </p:style>
        <p:txBody>
          <a:bodyPr wrap="none" lIns="90000" rIns="90000" tIns="45000" bIns="45000"/>
          <a:p>
            <a:pPr>
              <a:lnSpc>
                <a:spcPct val="100000"/>
              </a:lnSpc>
            </a:pPr>
            <a:r>
              <a:rPr b="0" i="1" lang="en-US" sz="1800" spc="-1" strike="noStrike">
                <a:solidFill>
                  <a:srgbClr val="000000"/>
                </a:solidFill>
                <a:uFill>
                  <a:solidFill>
                    <a:srgbClr val="ffffff"/>
                  </a:solidFill>
                </a:uFill>
                <a:latin typeface="Book Antiqua"/>
                <a:ea typeface="DejaVu Sans"/>
              </a:rPr>
              <a:t>Differentiae:</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sensitive</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insensitive</a:t>
            </a:r>
            <a:endParaRPr b="0" lang="en-US" sz="1800" spc="-1" strike="noStrike">
              <a:solidFill>
                <a:srgbClr val="000000"/>
              </a:solidFill>
              <a:uFill>
                <a:solidFill>
                  <a:srgbClr val="ffffff"/>
                </a:solidFill>
              </a:uFill>
              <a:latin typeface="Arial"/>
            </a:endParaRPr>
          </a:p>
        </p:txBody>
      </p:sp>
      <p:sp>
        <p:nvSpPr>
          <p:cNvPr id="265" name="CustomShape 6"/>
          <p:cNvSpPr/>
          <p:nvPr/>
        </p:nvSpPr>
        <p:spPr>
          <a:xfrm>
            <a:off x="788760" y="3290760"/>
            <a:ext cx="6936840" cy="364320"/>
          </a:xfrm>
          <a:prstGeom prst="rect">
            <a:avLst/>
          </a:prstGeom>
          <a:noFill/>
          <a:ln w="12600">
            <a:noFill/>
          </a:ln>
        </p:spPr>
        <p:style>
          <a:lnRef idx="0"/>
          <a:fillRef idx="0"/>
          <a:effectRef idx="0"/>
          <a:fontRef idx="minor"/>
        </p:style>
        <p:txBody>
          <a:bodyPr wrap="none" lIns="90000" rIns="90000" tIns="45000" bIns="45000"/>
          <a:p>
            <a:pPr>
              <a:lnSpc>
                <a:spcPct val="100000"/>
              </a:lnSpc>
            </a:pPr>
            <a:r>
              <a:rPr b="0" i="1" lang="en-US" sz="1800" spc="-1" strike="noStrike">
                <a:solidFill>
                  <a:srgbClr val="000000"/>
                </a:solidFill>
                <a:uFill>
                  <a:solidFill>
                    <a:srgbClr val="ffffff"/>
                  </a:solidFill>
                </a:uFill>
                <a:latin typeface="Book Antiqua"/>
                <a:ea typeface="DejaVu Sans"/>
              </a:rPr>
              <a:t>Subordinate genera:</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1" lang="en-US" sz="1800" spc="-1" strike="noStrike">
                <a:solidFill>
                  <a:srgbClr val="1f497d"/>
                </a:solidFill>
                <a:uFill>
                  <a:solidFill>
                    <a:srgbClr val="ffffff"/>
                  </a:solidFill>
                </a:uFill>
                <a:latin typeface="Book Antiqua"/>
                <a:ea typeface="DejaVu Sans"/>
              </a:rPr>
              <a:t>LIVING</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1" lang="en-US" sz="1800" spc="-1" strike="noStrike">
                <a:solidFill>
                  <a:srgbClr val="1f497d"/>
                </a:solidFill>
                <a:uFill>
                  <a:solidFill>
                    <a:srgbClr val="ffffff"/>
                  </a:solidFill>
                </a:uFill>
                <a:latin typeface="Book Antiqua"/>
                <a:ea typeface="DejaVu Sans"/>
              </a:rPr>
              <a:t>MINERAL</a:t>
            </a:r>
            <a:endParaRPr b="0" lang="en-US" sz="1800" spc="-1" strike="noStrike">
              <a:solidFill>
                <a:srgbClr val="000000"/>
              </a:solidFill>
              <a:uFill>
                <a:solidFill>
                  <a:srgbClr val="ffffff"/>
                </a:solidFill>
              </a:uFill>
              <a:latin typeface="Arial"/>
            </a:endParaRPr>
          </a:p>
        </p:txBody>
      </p:sp>
      <p:sp>
        <p:nvSpPr>
          <p:cNvPr id="266" name="CustomShape 7"/>
          <p:cNvSpPr/>
          <p:nvPr/>
        </p:nvSpPr>
        <p:spPr>
          <a:xfrm>
            <a:off x="485640" y="4129200"/>
            <a:ext cx="7571520" cy="364320"/>
          </a:xfrm>
          <a:prstGeom prst="rect">
            <a:avLst/>
          </a:prstGeom>
          <a:noFill/>
          <a:ln w="12600">
            <a:noFill/>
          </a:ln>
        </p:spPr>
        <p:style>
          <a:lnRef idx="0"/>
          <a:fillRef idx="0"/>
          <a:effectRef idx="0"/>
          <a:fontRef idx="minor"/>
        </p:style>
        <p:txBody>
          <a:bodyPr lIns="90000" rIns="90000" tIns="45000" bIns="45000"/>
          <a:p>
            <a:pPr>
              <a:lnSpc>
                <a:spcPct val="100000"/>
              </a:lnSpc>
            </a:pPr>
            <a:r>
              <a:rPr b="0" i="1" lang="en-US" sz="1800" spc="-1" strike="noStrike">
                <a:solidFill>
                  <a:srgbClr val="000000"/>
                </a:solidFill>
                <a:uFill>
                  <a:solidFill>
                    <a:srgbClr val="ffffff"/>
                  </a:solidFill>
                </a:uFill>
                <a:latin typeface="Book Antiqua"/>
                <a:ea typeface="DejaVu Sans"/>
              </a:rPr>
              <a:t>Proximate genera:</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1" lang="en-US" sz="1800" spc="-1" strike="noStrike">
                <a:solidFill>
                  <a:srgbClr val="1f497d"/>
                </a:solidFill>
                <a:uFill>
                  <a:solidFill>
                    <a:srgbClr val="ffffff"/>
                  </a:solidFill>
                </a:uFill>
                <a:latin typeface="Book Antiqua"/>
                <a:ea typeface="DejaVu Sans"/>
              </a:rPr>
              <a:t>ANIMAL</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1" lang="en-US" sz="1800" spc="-1" strike="noStrike">
                <a:solidFill>
                  <a:srgbClr val="1f497d"/>
                </a:solidFill>
                <a:uFill>
                  <a:solidFill>
                    <a:srgbClr val="ffffff"/>
                  </a:solidFill>
                </a:uFill>
                <a:latin typeface="Book Antiqua"/>
                <a:ea typeface="DejaVu Sans"/>
              </a:rPr>
              <a:t>PLANT</a:t>
            </a:r>
            <a:endParaRPr b="0" lang="en-US" sz="1800" spc="-1" strike="noStrike">
              <a:solidFill>
                <a:srgbClr val="000000"/>
              </a:solidFill>
              <a:uFill>
                <a:solidFill>
                  <a:srgbClr val="ffffff"/>
                </a:solidFill>
              </a:uFill>
              <a:latin typeface="Arial"/>
            </a:endParaRPr>
          </a:p>
        </p:txBody>
      </p:sp>
      <p:sp>
        <p:nvSpPr>
          <p:cNvPr id="267" name="CustomShape 8"/>
          <p:cNvSpPr/>
          <p:nvPr/>
        </p:nvSpPr>
        <p:spPr>
          <a:xfrm>
            <a:off x="1369440" y="4967280"/>
            <a:ext cx="5578560" cy="364320"/>
          </a:xfrm>
          <a:prstGeom prst="rect">
            <a:avLst/>
          </a:prstGeom>
          <a:noFill/>
          <a:ln w="12600">
            <a:noFill/>
          </a:ln>
        </p:spPr>
        <p:style>
          <a:lnRef idx="0"/>
          <a:fillRef idx="0"/>
          <a:effectRef idx="0"/>
          <a:fontRef idx="minor"/>
        </p:style>
        <p:txBody>
          <a:bodyPr wrap="none" lIns="90000" rIns="90000" tIns="45000" bIns="45000"/>
          <a:p>
            <a:pPr>
              <a:lnSpc>
                <a:spcPct val="100000"/>
              </a:lnSpc>
            </a:pPr>
            <a:r>
              <a:rPr b="0" i="1" lang="en-US" sz="1800" spc="-1" strike="noStrike">
                <a:solidFill>
                  <a:srgbClr val="000000"/>
                </a:solidFill>
                <a:uFill>
                  <a:solidFill>
                    <a:srgbClr val="ffffff"/>
                  </a:solidFill>
                </a:uFill>
                <a:latin typeface="Book Antiqua"/>
                <a:ea typeface="DejaVu Sans"/>
              </a:rPr>
              <a:t>Species:</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1" lang="en-US" sz="1800" spc="-1" strike="noStrike">
                <a:solidFill>
                  <a:srgbClr val="1f497d"/>
                </a:solidFill>
                <a:uFill>
                  <a:solidFill>
                    <a:srgbClr val="ffffff"/>
                  </a:solidFill>
                </a:uFill>
                <a:latin typeface="Book Antiqua"/>
                <a:ea typeface="DejaVu Sans"/>
              </a:rPr>
              <a:t>HUMAN</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1" lang="en-US" sz="1800" spc="-1" strike="noStrike">
                <a:solidFill>
                  <a:srgbClr val="1f497d"/>
                </a:solidFill>
                <a:uFill>
                  <a:solidFill>
                    <a:srgbClr val="ffffff"/>
                  </a:solidFill>
                </a:uFill>
                <a:latin typeface="Book Antiqua"/>
                <a:ea typeface="DejaVu Sans"/>
              </a:rPr>
              <a:t>BEAST</a:t>
            </a:r>
            <a:endParaRPr b="0" lang="en-US" sz="1800" spc="-1" strike="noStrike">
              <a:solidFill>
                <a:srgbClr val="000000"/>
              </a:solidFill>
              <a:uFill>
                <a:solidFill>
                  <a:srgbClr val="ffffff"/>
                </a:solidFill>
              </a:uFill>
              <a:latin typeface="Arial"/>
            </a:endParaRPr>
          </a:p>
        </p:txBody>
      </p:sp>
      <p:sp>
        <p:nvSpPr>
          <p:cNvPr id="268" name="CustomShape 9"/>
          <p:cNvSpPr/>
          <p:nvPr/>
        </p:nvSpPr>
        <p:spPr>
          <a:xfrm>
            <a:off x="843120" y="4510080"/>
            <a:ext cx="5382000" cy="364320"/>
          </a:xfrm>
          <a:prstGeom prst="rect">
            <a:avLst/>
          </a:prstGeom>
          <a:noFill/>
          <a:ln w="12600">
            <a:noFill/>
          </a:ln>
        </p:spPr>
        <p:style>
          <a:lnRef idx="0"/>
          <a:fillRef idx="0"/>
          <a:effectRef idx="0"/>
          <a:fontRef idx="minor"/>
        </p:style>
        <p:txBody>
          <a:bodyPr wrap="none" lIns="90000" rIns="90000" tIns="45000" bIns="45000"/>
          <a:p>
            <a:pPr>
              <a:lnSpc>
                <a:spcPct val="100000"/>
              </a:lnSpc>
            </a:pPr>
            <a:r>
              <a:rPr b="0" i="1" lang="en-US" sz="1800" spc="-1" strike="noStrike">
                <a:solidFill>
                  <a:srgbClr val="000000"/>
                </a:solidFill>
                <a:uFill>
                  <a:solidFill>
                    <a:srgbClr val="ffffff"/>
                  </a:solidFill>
                </a:uFill>
                <a:latin typeface="Book Antiqua"/>
                <a:ea typeface="DejaVu Sans"/>
              </a:rPr>
              <a:t>Differentiae:</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rational</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irrational</a:t>
            </a:r>
            <a:endParaRPr b="0" lang="en-US" sz="1800" spc="-1" strike="noStrike">
              <a:solidFill>
                <a:srgbClr val="000000"/>
              </a:solidFill>
              <a:uFill>
                <a:solidFill>
                  <a:srgbClr val="ffffff"/>
                </a:solidFill>
              </a:uFill>
              <a:latin typeface="Arial"/>
            </a:endParaRPr>
          </a:p>
        </p:txBody>
      </p:sp>
      <p:sp>
        <p:nvSpPr>
          <p:cNvPr id="269" name="CustomShape 10"/>
          <p:cNvSpPr/>
          <p:nvPr/>
        </p:nvSpPr>
        <p:spPr>
          <a:xfrm>
            <a:off x="609840" y="6251400"/>
            <a:ext cx="6224760" cy="364320"/>
          </a:xfrm>
          <a:prstGeom prst="rect">
            <a:avLst/>
          </a:prstGeom>
          <a:noFill/>
          <a:ln w="12600">
            <a:noFill/>
          </a:ln>
        </p:spPr>
        <p:style>
          <a:lnRef idx="0"/>
          <a:fillRef idx="0"/>
          <a:effectRef idx="0"/>
          <a:fontRef idx="minor"/>
        </p:style>
        <p:txBody>
          <a:bodyPr wrap="none" lIns="90000" rIns="90000" tIns="45000" bIns="45000"/>
          <a:p>
            <a:pPr>
              <a:lnSpc>
                <a:spcPct val="100000"/>
              </a:lnSpc>
            </a:pPr>
            <a:r>
              <a:rPr b="0" i="1" lang="en-US" sz="1800" spc="-1" strike="noStrike">
                <a:solidFill>
                  <a:srgbClr val="000000"/>
                </a:solidFill>
                <a:uFill>
                  <a:solidFill>
                    <a:srgbClr val="ffffff"/>
                  </a:solidFill>
                </a:uFill>
                <a:latin typeface="Book Antiqua"/>
                <a:ea typeface="DejaVu Sans"/>
              </a:rPr>
              <a:t>Individuals:</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	</a:t>
            </a:r>
            <a:r>
              <a:rPr b="0" lang="en-US" sz="1800" spc="-1" strike="noStrike">
                <a:solidFill>
                  <a:srgbClr val="000000"/>
                </a:solidFill>
                <a:uFill>
                  <a:solidFill>
                    <a:srgbClr val="ffffff"/>
                  </a:solidFill>
                </a:uFill>
                <a:latin typeface="Book Antiqua"/>
                <a:ea typeface="DejaVu Sans"/>
              </a:rPr>
              <a:t>Socrates       Plato      Aristotle       …</a:t>
            </a:r>
            <a:endParaRPr b="0" lang="en-US" sz="1800" spc="-1" strike="noStrike">
              <a:solidFill>
                <a:srgbClr val="000000"/>
              </a:solidFill>
              <a:uFill>
                <a:solidFill>
                  <a:srgbClr val="ffffff"/>
                </a:solidFill>
              </a:uFill>
              <a:latin typeface="Arial"/>
            </a:endParaRPr>
          </a:p>
        </p:txBody>
      </p:sp>
      <p:sp>
        <p:nvSpPr>
          <p:cNvPr id="270" name="Line 11"/>
          <p:cNvSpPr/>
          <p:nvPr/>
        </p:nvSpPr>
        <p:spPr>
          <a:xfrm flipH="1">
            <a:off x="3962160" y="1981080"/>
            <a:ext cx="533520" cy="152280"/>
          </a:xfrm>
          <a:prstGeom prst="line">
            <a:avLst/>
          </a:prstGeom>
          <a:ln w="12600">
            <a:solidFill>
              <a:srgbClr val="000000"/>
            </a:solidFill>
            <a:round/>
          </a:ln>
        </p:spPr>
        <p:style>
          <a:lnRef idx="0"/>
          <a:fillRef idx="0"/>
          <a:effectRef idx="0"/>
          <a:fontRef idx="minor"/>
        </p:style>
      </p:sp>
      <p:sp>
        <p:nvSpPr>
          <p:cNvPr id="271" name="Line 12"/>
          <p:cNvSpPr/>
          <p:nvPr/>
        </p:nvSpPr>
        <p:spPr>
          <a:xfrm flipH="1" flipV="1">
            <a:off x="5263200" y="1959840"/>
            <a:ext cx="474840" cy="254880"/>
          </a:xfrm>
          <a:prstGeom prst="line">
            <a:avLst/>
          </a:prstGeom>
          <a:ln w="12600">
            <a:solidFill>
              <a:srgbClr val="000000"/>
            </a:solidFill>
            <a:round/>
          </a:ln>
        </p:spPr>
        <p:style>
          <a:lnRef idx="0"/>
          <a:fillRef idx="0"/>
          <a:effectRef idx="0"/>
          <a:fontRef idx="minor"/>
        </p:style>
      </p:sp>
      <p:sp>
        <p:nvSpPr>
          <p:cNvPr id="272" name="Line 13"/>
          <p:cNvSpPr/>
          <p:nvPr/>
        </p:nvSpPr>
        <p:spPr>
          <a:xfrm flipH="1" flipV="1">
            <a:off x="6658560" y="2349000"/>
            <a:ext cx="474840" cy="254880"/>
          </a:xfrm>
          <a:prstGeom prst="line">
            <a:avLst/>
          </a:prstGeom>
          <a:ln w="12600">
            <a:solidFill>
              <a:srgbClr val="000000"/>
            </a:solidFill>
            <a:round/>
          </a:ln>
        </p:spPr>
        <p:style>
          <a:lnRef idx="0"/>
          <a:fillRef idx="0"/>
          <a:effectRef idx="0"/>
          <a:fontRef idx="minor"/>
        </p:style>
      </p:sp>
      <p:sp>
        <p:nvSpPr>
          <p:cNvPr id="273" name="Line 14"/>
          <p:cNvSpPr/>
          <p:nvPr/>
        </p:nvSpPr>
        <p:spPr>
          <a:xfrm flipH="1" flipV="1">
            <a:off x="5134680" y="2806200"/>
            <a:ext cx="474480" cy="254880"/>
          </a:xfrm>
          <a:prstGeom prst="line">
            <a:avLst/>
          </a:prstGeom>
          <a:ln w="12600">
            <a:solidFill>
              <a:srgbClr val="000000"/>
            </a:solidFill>
            <a:round/>
          </a:ln>
        </p:spPr>
        <p:style>
          <a:lnRef idx="0"/>
          <a:fillRef idx="0"/>
          <a:effectRef idx="0"/>
          <a:fontRef idx="minor"/>
        </p:style>
      </p:sp>
      <p:sp>
        <p:nvSpPr>
          <p:cNvPr id="274" name="Line 15"/>
          <p:cNvSpPr/>
          <p:nvPr/>
        </p:nvSpPr>
        <p:spPr>
          <a:xfrm flipH="1" flipV="1">
            <a:off x="6658560" y="3110760"/>
            <a:ext cx="474840" cy="254880"/>
          </a:xfrm>
          <a:prstGeom prst="line">
            <a:avLst/>
          </a:prstGeom>
          <a:ln w="12600">
            <a:solidFill>
              <a:srgbClr val="000000"/>
            </a:solidFill>
            <a:round/>
          </a:ln>
        </p:spPr>
        <p:style>
          <a:lnRef idx="0"/>
          <a:fillRef idx="0"/>
          <a:effectRef idx="0"/>
          <a:fontRef idx="minor"/>
        </p:style>
      </p:sp>
      <p:sp>
        <p:nvSpPr>
          <p:cNvPr id="275" name="Line 16"/>
          <p:cNvSpPr/>
          <p:nvPr/>
        </p:nvSpPr>
        <p:spPr>
          <a:xfrm flipH="1" flipV="1">
            <a:off x="5058360" y="3567960"/>
            <a:ext cx="474840" cy="254880"/>
          </a:xfrm>
          <a:prstGeom prst="line">
            <a:avLst/>
          </a:prstGeom>
          <a:ln w="12600">
            <a:solidFill>
              <a:srgbClr val="000000"/>
            </a:solidFill>
            <a:round/>
          </a:ln>
        </p:spPr>
        <p:style>
          <a:lnRef idx="0"/>
          <a:fillRef idx="0"/>
          <a:effectRef idx="0"/>
          <a:fontRef idx="minor"/>
        </p:style>
      </p:sp>
      <p:sp>
        <p:nvSpPr>
          <p:cNvPr id="276" name="Line 17"/>
          <p:cNvSpPr/>
          <p:nvPr/>
        </p:nvSpPr>
        <p:spPr>
          <a:xfrm flipH="1" flipV="1">
            <a:off x="6658560" y="3949200"/>
            <a:ext cx="474840" cy="254880"/>
          </a:xfrm>
          <a:prstGeom prst="line">
            <a:avLst/>
          </a:prstGeom>
          <a:ln w="12600">
            <a:solidFill>
              <a:srgbClr val="000000"/>
            </a:solidFill>
            <a:round/>
          </a:ln>
        </p:spPr>
        <p:style>
          <a:lnRef idx="0"/>
          <a:fillRef idx="0"/>
          <a:effectRef idx="0"/>
          <a:fontRef idx="minor"/>
        </p:style>
      </p:sp>
      <p:sp>
        <p:nvSpPr>
          <p:cNvPr id="277" name="Line 18"/>
          <p:cNvSpPr/>
          <p:nvPr/>
        </p:nvSpPr>
        <p:spPr>
          <a:xfrm flipH="1" flipV="1">
            <a:off x="5058360" y="4406400"/>
            <a:ext cx="474840" cy="254880"/>
          </a:xfrm>
          <a:prstGeom prst="line">
            <a:avLst/>
          </a:prstGeom>
          <a:ln w="12600">
            <a:solidFill>
              <a:srgbClr val="000000"/>
            </a:solidFill>
            <a:round/>
          </a:ln>
        </p:spPr>
        <p:style>
          <a:lnRef idx="0"/>
          <a:fillRef idx="0"/>
          <a:effectRef idx="0"/>
          <a:fontRef idx="minor"/>
        </p:style>
      </p:sp>
      <p:sp>
        <p:nvSpPr>
          <p:cNvPr id="278" name="Line 19"/>
          <p:cNvSpPr/>
          <p:nvPr/>
        </p:nvSpPr>
        <p:spPr>
          <a:xfrm flipH="1" flipV="1">
            <a:off x="6506280" y="4787280"/>
            <a:ext cx="474480" cy="254880"/>
          </a:xfrm>
          <a:prstGeom prst="line">
            <a:avLst/>
          </a:prstGeom>
          <a:ln w="12600">
            <a:solidFill>
              <a:srgbClr val="000000"/>
            </a:solidFill>
            <a:round/>
          </a:ln>
        </p:spPr>
        <p:style>
          <a:lnRef idx="0"/>
          <a:fillRef idx="0"/>
          <a:effectRef idx="0"/>
          <a:fontRef idx="minor"/>
        </p:style>
      </p:sp>
      <p:sp>
        <p:nvSpPr>
          <p:cNvPr id="279" name="Line 20"/>
          <p:cNvSpPr/>
          <p:nvPr/>
        </p:nvSpPr>
        <p:spPr>
          <a:xfrm flipH="1" flipV="1">
            <a:off x="5132880" y="5243040"/>
            <a:ext cx="1632240" cy="1030680"/>
          </a:xfrm>
          <a:prstGeom prst="line">
            <a:avLst/>
          </a:prstGeom>
          <a:ln w="12600">
            <a:solidFill>
              <a:srgbClr val="000000"/>
            </a:solidFill>
            <a:round/>
          </a:ln>
        </p:spPr>
        <p:style>
          <a:lnRef idx="0"/>
          <a:fillRef idx="0"/>
          <a:effectRef idx="0"/>
          <a:fontRef idx="minor"/>
        </p:style>
      </p:sp>
      <p:sp>
        <p:nvSpPr>
          <p:cNvPr id="280" name="Line 21"/>
          <p:cNvSpPr/>
          <p:nvPr/>
        </p:nvSpPr>
        <p:spPr>
          <a:xfrm flipH="1" flipV="1">
            <a:off x="4828680" y="5243040"/>
            <a:ext cx="969120" cy="997560"/>
          </a:xfrm>
          <a:prstGeom prst="line">
            <a:avLst/>
          </a:prstGeom>
          <a:ln w="12600">
            <a:solidFill>
              <a:srgbClr val="000000"/>
            </a:solidFill>
            <a:round/>
          </a:ln>
        </p:spPr>
        <p:style>
          <a:lnRef idx="0"/>
          <a:fillRef idx="0"/>
          <a:effectRef idx="0"/>
          <a:fontRef idx="minor"/>
        </p:style>
      </p:sp>
      <p:sp>
        <p:nvSpPr>
          <p:cNvPr id="281" name="Line 22"/>
          <p:cNvSpPr/>
          <p:nvPr/>
        </p:nvSpPr>
        <p:spPr>
          <a:xfrm flipH="1" flipV="1">
            <a:off x="4545000" y="5247720"/>
            <a:ext cx="155160" cy="1015200"/>
          </a:xfrm>
          <a:prstGeom prst="line">
            <a:avLst/>
          </a:prstGeom>
          <a:ln w="12600">
            <a:solidFill>
              <a:srgbClr val="000000"/>
            </a:solidFill>
            <a:round/>
          </a:ln>
        </p:spPr>
        <p:style>
          <a:lnRef idx="0"/>
          <a:fillRef idx="0"/>
          <a:effectRef idx="0"/>
          <a:fontRef idx="minor"/>
        </p:style>
      </p:sp>
      <p:sp>
        <p:nvSpPr>
          <p:cNvPr id="282" name="Line 23"/>
          <p:cNvSpPr/>
          <p:nvPr/>
        </p:nvSpPr>
        <p:spPr>
          <a:xfrm flipV="1">
            <a:off x="3664440" y="5243760"/>
            <a:ext cx="706680" cy="1088280"/>
          </a:xfrm>
          <a:prstGeom prst="line">
            <a:avLst/>
          </a:prstGeom>
          <a:ln w="12600">
            <a:solidFill>
              <a:srgbClr val="000000"/>
            </a:solidFill>
            <a:round/>
          </a:ln>
        </p:spPr>
        <p:style>
          <a:lnRef idx="0"/>
          <a:fillRef idx="0"/>
          <a:effectRef idx="0"/>
          <a:fontRef idx="minor"/>
        </p:style>
      </p:sp>
      <p:sp>
        <p:nvSpPr>
          <p:cNvPr id="283" name="Line 24"/>
          <p:cNvSpPr/>
          <p:nvPr/>
        </p:nvSpPr>
        <p:spPr>
          <a:xfrm flipH="1" flipV="1">
            <a:off x="3991680" y="2349000"/>
            <a:ext cx="474480" cy="254880"/>
          </a:xfrm>
          <a:prstGeom prst="line">
            <a:avLst/>
          </a:prstGeom>
          <a:ln w="12600">
            <a:solidFill>
              <a:srgbClr val="000000"/>
            </a:solidFill>
            <a:round/>
          </a:ln>
        </p:spPr>
        <p:style>
          <a:lnRef idx="0"/>
          <a:fillRef idx="0"/>
          <a:effectRef idx="0"/>
          <a:fontRef idx="minor"/>
        </p:style>
      </p:sp>
      <p:sp>
        <p:nvSpPr>
          <p:cNvPr id="284" name="Line 25"/>
          <p:cNvSpPr/>
          <p:nvPr/>
        </p:nvSpPr>
        <p:spPr>
          <a:xfrm flipH="1" flipV="1">
            <a:off x="3915360" y="3187080"/>
            <a:ext cx="474840" cy="254880"/>
          </a:xfrm>
          <a:prstGeom prst="line">
            <a:avLst/>
          </a:prstGeom>
          <a:ln w="12600">
            <a:solidFill>
              <a:srgbClr val="000000"/>
            </a:solidFill>
            <a:round/>
          </a:ln>
        </p:spPr>
        <p:style>
          <a:lnRef idx="0"/>
          <a:fillRef idx="0"/>
          <a:effectRef idx="0"/>
          <a:fontRef idx="minor"/>
        </p:style>
      </p:sp>
      <p:sp>
        <p:nvSpPr>
          <p:cNvPr id="285" name="Line 26"/>
          <p:cNvSpPr/>
          <p:nvPr/>
        </p:nvSpPr>
        <p:spPr>
          <a:xfrm flipH="1" flipV="1">
            <a:off x="3763080" y="3949200"/>
            <a:ext cx="474480" cy="254880"/>
          </a:xfrm>
          <a:prstGeom prst="line">
            <a:avLst/>
          </a:prstGeom>
          <a:ln w="12600">
            <a:solidFill>
              <a:srgbClr val="000000"/>
            </a:solidFill>
            <a:round/>
          </a:ln>
        </p:spPr>
        <p:style>
          <a:lnRef idx="0"/>
          <a:fillRef idx="0"/>
          <a:effectRef idx="0"/>
          <a:fontRef idx="minor"/>
        </p:style>
      </p:sp>
      <p:sp>
        <p:nvSpPr>
          <p:cNvPr id="286" name="Line 27"/>
          <p:cNvSpPr/>
          <p:nvPr/>
        </p:nvSpPr>
        <p:spPr>
          <a:xfrm flipH="1" flipV="1">
            <a:off x="3763080" y="4787280"/>
            <a:ext cx="474480" cy="254880"/>
          </a:xfrm>
          <a:prstGeom prst="line">
            <a:avLst/>
          </a:prstGeom>
          <a:ln w="12600">
            <a:solidFill>
              <a:srgbClr val="000000"/>
            </a:solidFill>
            <a:round/>
          </a:ln>
        </p:spPr>
        <p:style>
          <a:lnRef idx="0"/>
          <a:fillRef idx="0"/>
          <a:effectRef idx="0"/>
          <a:fontRef idx="minor"/>
        </p:style>
      </p:sp>
      <p:sp>
        <p:nvSpPr>
          <p:cNvPr id="287" name="Line 28"/>
          <p:cNvSpPr/>
          <p:nvPr/>
        </p:nvSpPr>
        <p:spPr>
          <a:xfrm flipH="1">
            <a:off x="3886200" y="2819160"/>
            <a:ext cx="533160" cy="152640"/>
          </a:xfrm>
          <a:prstGeom prst="line">
            <a:avLst/>
          </a:prstGeom>
          <a:ln w="12600">
            <a:solidFill>
              <a:srgbClr val="000000"/>
            </a:solidFill>
            <a:round/>
          </a:ln>
        </p:spPr>
        <p:style>
          <a:lnRef idx="0"/>
          <a:fillRef idx="0"/>
          <a:effectRef idx="0"/>
          <a:fontRef idx="minor"/>
        </p:style>
      </p:sp>
      <p:sp>
        <p:nvSpPr>
          <p:cNvPr id="288" name="Line 29"/>
          <p:cNvSpPr/>
          <p:nvPr/>
        </p:nvSpPr>
        <p:spPr>
          <a:xfrm flipH="1">
            <a:off x="3886200" y="3581280"/>
            <a:ext cx="533160" cy="152280"/>
          </a:xfrm>
          <a:prstGeom prst="line">
            <a:avLst/>
          </a:prstGeom>
          <a:ln w="12600">
            <a:solidFill>
              <a:srgbClr val="000000"/>
            </a:solidFill>
            <a:round/>
          </a:ln>
        </p:spPr>
        <p:style>
          <a:lnRef idx="0"/>
          <a:fillRef idx="0"/>
          <a:effectRef idx="0"/>
          <a:fontRef idx="minor"/>
        </p:style>
      </p:sp>
      <p:sp>
        <p:nvSpPr>
          <p:cNvPr id="289" name="Line 30"/>
          <p:cNvSpPr/>
          <p:nvPr/>
        </p:nvSpPr>
        <p:spPr>
          <a:xfrm flipH="1">
            <a:off x="3809880" y="4419360"/>
            <a:ext cx="533520" cy="152640"/>
          </a:xfrm>
          <a:prstGeom prst="line">
            <a:avLst/>
          </a:prstGeom>
          <a:ln w="12600">
            <a:solidFill>
              <a:srgbClr val="000000"/>
            </a:solidFill>
            <a:round/>
          </a:ln>
        </p:spPr>
        <p:style>
          <a:lnRef idx="0"/>
          <a:fillRef idx="0"/>
          <a:effectRef idx="0"/>
          <a:fontRef idx="minor"/>
        </p:style>
      </p:sp>
      <p:sp>
        <p:nvSpPr>
          <p:cNvPr id="290" name="CustomShape 31"/>
          <p:cNvSpPr/>
          <p:nvPr/>
        </p:nvSpPr>
        <p:spPr>
          <a:xfrm>
            <a:off x="609480" y="266760"/>
            <a:ext cx="7771680" cy="1142280"/>
          </a:xfrm>
          <a:prstGeom prst="rect">
            <a:avLst/>
          </a:prstGeom>
          <a:noFill/>
          <a:ln>
            <a:noFill/>
          </a:ln>
        </p:spPr>
        <p:style>
          <a:lnRef idx="0"/>
          <a:fillRef idx="0"/>
          <a:effectRef idx="0"/>
          <a:fontRef idx="minor"/>
        </p:style>
        <p:txBody>
          <a:bodyPr lIns="90000" rIns="90000" tIns="45000" bIns="45000" anchor="ctr"/>
          <a:p>
            <a:r>
              <a:rPr b="1" lang="en-US" sz="4000" spc="-1" strike="noStrike">
                <a:solidFill>
                  <a:srgbClr val="1f497d"/>
                </a:solidFill>
                <a:uFill>
                  <a:solidFill>
                    <a:srgbClr val="ffffff"/>
                  </a:solidFill>
                </a:uFill>
                <a:latin typeface="Calibri"/>
              </a:rPr>
              <a:t>Porphyry’s depiction of </a:t>
            </a:r>
            <a:endParaRPr b="0" lang="en-US" sz="1800" spc="-1" strike="noStrike">
              <a:solidFill>
                <a:srgbClr val="000000"/>
              </a:solidFill>
              <a:uFill>
                <a:solidFill>
                  <a:srgbClr val="ffffff"/>
                </a:solidFill>
              </a:uFill>
              <a:latin typeface="Arial"/>
            </a:endParaRPr>
          </a:p>
          <a:p>
            <a:pPr algn="ctr">
              <a:lnSpc>
                <a:spcPct val="100000"/>
              </a:lnSpc>
            </a:pPr>
            <a:r>
              <a:rPr b="1" lang="en-US" sz="4000" spc="-1" strike="noStrike">
                <a:solidFill>
                  <a:srgbClr val="1f497d"/>
                </a:solidFill>
                <a:uFill>
                  <a:solidFill>
                    <a:srgbClr val="ffffff"/>
                  </a:solidFill>
                </a:uFill>
                <a:latin typeface="Calibri"/>
              </a:rPr>
              <a:t>Aristotle’s Categories</a:t>
            </a:r>
            <a:endParaRPr b="0" lang="en-US" sz="1800" spc="-1" strike="noStrike">
              <a:solidFill>
                <a:srgbClr val="000000"/>
              </a:solidFill>
              <a:uFill>
                <a:solidFill>
                  <a:srgbClr val="ffffff"/>
                </a:solidFill>
              </a:uFill>
              <a:latin typeface="Arial"/>
            </a:endParaRPr>
          </a:p>
        </p:txBody>
      </p:sp>
      <p:sp>
        <p:nvSpPr>
          <p:cNvPr id="291" name="CustomShape 32"/>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292" name="CustomShape 33"/>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B0393053-0DAE-4670-A239-E1ECDF002241}"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Tree>
  </p:cSld>
  <p:transition spd="med">
    <p:fade/>
  </p:transition>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4400" spc="-1" strike="noStrike">
                <a:solidFill>
                  <a:srgbClr val="1f497d"/>
                </a:solidFill>
                <a:uFill>
                  <a:solidFill>
                    <a:srgbClr val="ffffff"/>
                  </a:solidFill>
                </a:uFill>
                <a:latin typeface="Calibri"/>
              </a:rPr>
              <a:t>Biological Taxonomy</a:t>
            </a:r>
            <a:endParaRPr b="0" lang="en-US" sz="1800" spc="-1" strike="noStrike">
              <a:solidFill>
                <a:srgbClr val="000000"/>
              </a:solidFill>
              <a:uFill>
                <a:solidFill>
                  <a:srgbClr val="ffffff"/>
                </a:solidFill>
              </a:uFill>
              <a:latin typeface="Arial"/>
            </a:endParaRPr>
          </a:p>
        </p:txBody>
      </p:sp>
      <p:sp>
        <p:nvSpPr>
          <p:cNvPr id="294" name="CustomShape 2"/>
          <p:cNvSpPr/>
          <p:nvPr/>
        </p:nvSpPr>
        <p:spPr>
          <a:xfrm>
            <a:off x="4800600" y="1600200"/>
            <a:ext cx="38854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A biological classification (taxonomy) by </a:t>
            </a:r>
            <a:r>
              <a:rPr b="1" lang="en-US" sz="3200" spc="-1" strike="noStrike">
                <a:solidFill>
                  <a:srgbClr val="000000"/>
                </a:solidFill>
                <a:uFill>
                  <a:solidFill>
                    <a:srgbClr val="ffffff"/>
                  </a:solidFill>
                </a:uFill>
                <a:latin typeface="Calibri"/>
              </a:rPr>
              <a:t>Carl Linnaeus</a:t>
            </a:r>
            <a:r>
              <a:rPr b="0" lang="en-US" sz="3200" spc="-1" strike="noStrike">
                <a:solidFill>
                  <a:srgbClr val="000000"/>
                </a:solidFill>
                <a:uFill>
                  <a:solidFill>
                    <a:srgbClr val="ffffff"/>
                  </a:solidFill>
                </a:uFill>
                <a:latin typeface="Calibri"/>
              </a:rPr>
              <a:t> in his Systema Naturae (1735)</a:t>
            </a:r>
            <a:endParaRPr b="0" lang="en-US" sz="1800" spc="-1" strike="noStrike">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Three kingdoms, divided into classes, and they, in turn, into orders, families, genera, and species, with an additional rank lower than species.</a:t>
            </a:r>
            <a:endParaRPr b="0" lang="en-US" sz="1800" spc="-1" strike="noStrike">
              <a:solidFill>
                <a:srgbClr val="000000"/>
              </a:solidFill>
              <a:uFill>
                <a:solidFill>
                  <a:srgbClr val="ffffff"/>
                </a:solidFill>
              </a:uFill>
              <a:latin typeface="Arial"/>
            </a:endParaRPr>
          </a:p>
        </p:txBody>
      </p:sp>
      <p:sp>
        <p:nvSpPr>
          <p:cNvPr id="295" name="CustomShape 3"/>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296" name="CustomShape 4"/>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F9F61113-60A3-4FB5-B041-00A3D05C22C9}"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pic>
        <p:nvPicPr>
          <p:cNvPr id="297" name="Picture 2" descr=""/>
          <p:cNvPicPr/>
          <p:nvPr/>
        </p:nvPicPr>
        <p:blipFill>
          <a:blip r:embed="rId1"/>
          <a:stretch/>
        </p:blipFill>
        <p:spPr>
          <a:xfrm>
            <a:off x="380880" y="1447920"/>
            <a:ext cx="4036680" cy="4309200"/>
          </a:xfrm>
          <a:prstGeom prst="rect">
            <a:avLst/>
          </a:prstGeom>
          <a:ln>
            <a:noFill/>
          </a:ln>
        </p:spPr>
      </p:pic>
      <p:sp>
        <p:nvSpPr>
          <p:cNvPr id="298" name="CustomShape 5"/>
          <p:cNvSpPr/>
          <p:nvPr/>
        </p:nvSpPr>
        <p:spPr>
          <a:xfrm>
            <a:off x="12600" y="5595840"/>
            <a:ext cx="2425680" cy="638640"/>
          </a:xfrm>
          <a:prstGeom prst="rect">
            <a:avLst/>
          </a:prstGeom>
          <a:noFill/>
          <a:ln>
            <a:noFill/>
          </a:ln>
        </p:spPr>
        <p:style>
          <a:lnRef idx="0"/>
          <a:fillRef idx="0"/>
          <a:effectRef idx="0"/>
          <a:fontRef idx="minor"/>
        </p:style>
        <p:txBody>
          <a:bodyPr wrap="none" lIns="90000" rIns="90000" tIns="45000" bIns="45000"/>
          <a:p>
            <a:pPr>
              <a:lnSpc>
                <a:spcPct val="100000"/>
              </a:lnSpc>
            </a:pPr>
            <a:r>
              <a:rPr b="0" i="1" lang="en-US" sz="1800" spc="-1" strike="noStrike">
                <a:solidFill>
                  <a:srgbClr val="000000"/>
                </a:solidFill>
                <a:uFill>
                  <a:solidFill>
                    <a:srgbClr val="ffffff"/>
                  </a:solidFill>
                </a:uFill>
                <a:latin typeface="Calibri"/>
                <a:ea typeface="DejaVu Sans"/>
              </a:rPr>
              <a:t>Rank: a classification </a:t>
            </a:r>
            <a:endParaRPr b="0" lang="en-US" sz="1800" spc="-1" strike="noStrike">
              <a:solidFill>
                <a:srgbClr val="000000"/>
              </a:solidFill>
              <a:uFill>
                <a:solidFill>
                  <a:srgbClr val="ffffff"/>
                </a:solidFill>
              </a:uFill>
              <a:latin typeface="Arial"/>
            </a:endParaRPr>
          </a:p>
          <a:p>
            <a:pPr>
              <a:lnSpc>
                <a:spcPct val="100000"/>
              </a:lnSpc>
            </a:pPr>
            <a:r>
              <a:rPr b="0" i="1" lang="en-US" sz="1800" spc="-1" strike="noStrike">
                <a:solidFill>
                  <a:srgbClr val="000000"/>
                </a:solidFill>
                <a:uFill>
                  <a:solidFill>
                    <a:srgbClr val="ffffff"/>
                  </a:solidFill>
                </a:uFill>
                <a:latin typeface="Calibri"/>
                <a:ea typeface="DejaVu Sans"/>
              </a:rPr>
              <a:t>Of taxonomic categories</a:t>
            </a:r>
            <a:endParaRPr b="0" lang="en-US" sz="1800" spc="-1" strike="noStrike">
              <a:solidFill>
                <a:srgbClr val="000000"/>
              </a:solidFill>
              <a:uFill>
                <a:solidFill>
                  <a:srgbClr val="ffffff"/>
                </a:solidFill>
              </a:uFill>
              <a:latin typeface="Arial"/>
            </a:endParaRPr>
          </a:p>
        </p:txBody>
      </p:sp>
      <p:sp>
        <p:nvSpPr>
          <p:cNvPr id="299" name="CustomShape 6"/>
          <p:cNvSpPr/>
          <p:nvPr/>
        </p:nvSpPr>
        <p:spPr>
          <a:xfrm>
            <a:off x="2582640" y="5571720"/>
            <a:ext cx="2103840" cy="912960"/>
          </a:xfrm>
          <a:prstGeom prst="rect">
            <a:avLst/>
          </a:prstGeom>
          <a:noFill/>
          <a:ln>
            <a:noFill/>
          </a:ln>
        </p:spPr>
        <p:style>
          <a:lnRef idx="0"/>
          <a:fillRef idx="0"/>
          <a:effectRef idx="0"/>
          <a:fontRef idx="minor"/>
        </p:style>
        <p:txBody>
          <a:bodyPr wrap="none" lIns="90000" rIns="90000" tIns="45000" bIns="45000"/>
          <a:p>
            <a:pPr>
              <a:lnSpc>
                <a:spcPct val="100000"/>
              </a:lnSpc>
            </a:pPr>
            <a:r>
              <a:rPr b="0" i="1" lang="en-US" sz="1800" spc="-1" strike="noStrike">
                <a:solidFill>
                  <a:srgbClr val="000000"/>
                </a:solidFill>
                <a:uFill>
                  <a:solidFill>
                    <a:srgbClr val="ffffff"/>
                  </a:solidFill>
                </a:uFill>
                <a:latin typeface="Calibri"/>
                <a:ea typeface="DejaVu Sans"/>
              </a:rPr>
              <a:t>Biological taxonomy:</a:t>
            </a:r>
            <a:endParaRPr b="0" lang="en-US" sz="1800" spc="-1" strike="noStrike">
              <a:solidFill>
                <a:srgbClr val="000000"/>
              </a:solidFill>
              <a:uFill>
                <a:solidFill>
                  <a:srgbClr val="ffffff"/>
                </a:solidFill>
              </a:uFill>
              <a:latin typeface="Arial"/>
            </a:endParaRPr>
          </a:p>
          <a:p>
            <a:pPr>
              <a:lnSpc>
                <a:spcPct val="100000"/>
              </a:lnSpc>
            </a:pPr>
            <a:r>
              <a:rPr b="0" i="1" lang="en-US" sz="1800" spc="-1" strike="noStrike">
                <a:solidFill>
                  <a:srgbClr val="000000"/>
                </a:solidFill>
                <a:uFill>
                  <a:solidFill>
                    <a:srgbClr val="ffffff"/>
                  </a:solidFill>
                </a:uFill>
                <a:latin typeface="Calibri"/>
                <a:ea typeface="DejaVu Sans"/>
              </a:rPr>
              <a:t>an is-a hierarchy</a:t>
            </a:r>
            <a:endParaRPr b="0" lang="en-US" sz="1800" spc="-1" strike="noStrike">
              <a:solidFill>
                <a:srgbClr val="000000"/>
              </a:solidFill>
              <a:uFill>
                <a:solidFill>
                  <a:srgbClr val="ffffff"/>
                </a:solidFill>
              </a:uFill>
              <a:latin typeface="Arial"/>
            </a:endParaRPr>
          </a:p>
          <a:p>
            <a:pPr>
              <a:lnSpc>
                <a:spcPct val="100000"/>
              </a:lnSpc>
            </a:pPr>
            <a:r>
              <a:rPr b="0" i="1" lang="en-US" sz="1800" spc="-1" strike="noStrike">
                <a:solidFill>
                  <a:srgbClr val="000000"/>
                </a:solidFill>
                <a:uFill>
                  <a:solidFill>
                    <a:srgbClr val="ffffff"/>
                  </a:solidFill>
                </a:uFill>
                <a:latin typeface="Calibri"/>
                <a:ea typeface="DejaVu Sans"/>
              </a:rPr>
              <a:t>of biological types</a:t>
            </a:r>
            <a:endParaRPr b="0" lang="en-US" sz="1800" spc="-1" strike="noStrike">
              <a:solidFill>
                <a:srgbClr val="000000"/>
              </a:solidFill>
              <a:uFill>
                <a:solidFill>
                  <a:srgbClr val="ffffff"/>
                </a:solidFill>
              </a:uFill>
              <a:latin typeface="Arial"/>
            </a:endParaRPr>
          </a:p>
        </p:txBody>
      </p:sp>
    </p:spTree>
  </p:cSld>
  <p:transition spd="med">
    <p:fade/>
  </p:transition>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3600" spc="-1" strike="noStrike">
                <a:solidFill>
                  <a:srgbClr val="1f497d"/>
                </a:solidFill>
                <a:uFill>
                  <a:solidFill>
                    <a:srgbClr val="ffffff"/>
                  </a:solidFill>
                </a:uFill>
                <a:latin typeface="Calibri"/>
              </a:rPr>
              <a:t>Genus-differentia illustrates basic inference vis-à-vis the “is a” relationship</a:t>
            </a:r>
            <a:endParaRPr b="0" lang="en-US" sz="1800" spc="-1" strike="noStrike">
              <a:solidFill>
                <a:srgbClr val="000000"/>
              </a:solidFill>
              <a:uFill>
                <a:solidFill>
                  <a:srgbClr val="ffffff"/>
                </a:solidFill>
              </a:uFill>
              <a:latin typeface="Arial"/>
            </a:endParaRPr>
          </a:p>
        </p:txBody>
      </p:sp>
      <p:sp>
        <p:nvSpPr>
          <p:cNvPr id="301" name="CustomShape 2"/>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302" name="CustomShape 3"/>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A99E87E6-6E6F-4A42-99D4-F7DBCD4E7395}"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303" name="CustomShape 4"/>
          <p:cNvSpPr/>
          <p:nvPr/>
        </p:nvSpPr>
        <p:spPr>
          <a:xfrm>
            <a:off x="838080" y="5257800"/>
            <a:ext cx="1675800" cy="913680"/>
          </a:xfrm>
          <a:prstGeom prst="roundRect">
            <a:avLst>
              <a:gd name="adj" fmla="val 16667"/>
            </a:avLst>
          </a:prstGeom>
          <a:solidFill>
            <a:srgbClr val="00b050"/>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Calibri"/>
                <a:ea typeface="DejaVu Sans"/>
              </a:rPr>
              <a:t>Animal</a:t>
            </a:r>
            <a:endParaRPr b="0" lang="en-US" sz="1800" spc="-1" strike="noStrike">
              <a:solidFill>
                <a:srgbClr val="000000"/>
              </a:solidFill>
              <a:uFill>
                <a:solidFill>
                  <a:srgbClr val="ffffff"/>
                </a:solidFill>
              </a:uFill>
              <a:latin typeface="Arial"/>
            </a:endParaRPr>
          </a:p>
        </p:txBody>
      </p:sp>
      <p:sp>
        <p:nvSpPr>
          <p:cNvPr id="304" name="CustomShape 5"/>
          <p:cNvSpPr/>
          <p:nvPr/>
        </p:nvSpPr>
        <p:spPr>
          <a:xfrm>
            <a:off x="838080" y="3467160"/>
            <a:ext cx="1675800" cy="913680"/>
          </a:xfrm>
          <a:prstGeom prst="roundRect">
            <a:avLst>
              <a:gd name="adj" fmla="val 16667"/>
            </a:avLst>
          </a:prstGeom>
          <a:solidFill>
            <a:srgbClr val="92d050"/>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Calibri"/>
                <a:ea typeface="DejaVu Sans"/>
              </a:rPr>
              <a:t>Chordate</a:t>
            </a:r>
            <a:endParaRPr b="0" lang="en-US" sz="1800" spc="-1" strike="noStrike">
              <a:solidFill>
                <a:srgbClr val="000000"/>
              </a:solidFill>
              <a:uFill>
                <a:solidFill>
                  <a:srgbClr val="ffffff"/>
                </a:solidFill>
              </a:uFill>
              <a:latin typeface="Arial"/>
            </a:endParaRPr>
          </a:p>
        </p:txBody>
      </p:sp>
      <p:sp>
        <p:nvSpPr>
          <p:cNvPr id="305" name="CustomShape 6"/>
          <p:cNvSpPr/>
          <p:nvPr/>
        </p:nvSpPr>
        <p:spPr>
          <a:xfrm>
            <a:off x="838080" y="1600200"/>
            <a:ext cx="1675800" cy="913680"/>
          </a:xfrm>
          <a:prstGeom prst="roundRect">
            <a:avLst>
              <a:gd name="adj" fmla="val 16667"/>
            </a:avLst>
          </a:prstGeom>
          <a:solidFill>
            <a:srgbClr val="ffc000"/>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Calibri"/>
                <a:ea typeface="DejaVu Sans"/>
              </a:rPr>
              <a:t>Mammal</a:t>
            </a:r>
            <a:endParaRPr b="0" lang="en-US" sz="1800" spc="-1" strike="noStrike">
              <a:solidFill>
                <a:srgbClr val="000000"/>
              </a:solidFill>
              <a:uFill>
                <a:solidFill>
                  <a:srgbClr val="ffffff"/>
                </a:solidFill>
              </a:uFill>
              <a:latin typeface="Arial"/>
            </a:endParaRPr>
          </a:p>
        </p:txBody>
      </p:sp>
      <p:sp>
        <p:nvSpPr>
          <p:cNvPr id="306" name="CustomShape 7"/>
          <p:cNvSpPr/>
          <p:nvPr/>
        </p:nvSpPr>
        <p:spPr>
          <a:xfrm>
            <a:off x="1676520" y="4419720"/>
            <a:ext cx="360" cy="837360"/>
          </a:xfrm>
          <a:custGeom>
            <a:avLst/>
            <a:gdLst/>
            <a:ahLst/>
            <a:rect l="l" t="t" r="r" b="b"/>
            <a:pathLst>
              <a:path w="21600" h="21600">
                <a:moveTo>
                  <a:pt x="0" y="0"/>
                </a:moveTo>
                <a:lnTo>
                  <a:pt x="21600" y="21600"/>
                </a:lnTo>
              </a:path>
            </a:pathLst>
          </a:custGeom>
          <a:noFill/>
          <a:ln w="57240">
            <a:solidFill>
              <a:srgbClr val="4a7ebb"/>
            </a:solidFill>
            <a:round/>
            <a:tailEnd len="med" type="triangle" w="med"/>
          </a:ln>
        </p:spPr>
        <p:style>
          <a:lnRef idx="0"/>
          <a:fillRef idx="0"/>
          <a:effectRef idx="0"/>
          <a:fontRef idx="minor"/>
        </p:style>
      </p:sp>
      <p:sp>
        <p:nvSpPr>
          <p:cNvPr id="307" name="CustomShape 8"/>
          <p:cNvSpPr/>
          <p:nvPr/>
        </p:nvSpPr>
        <p:spPr>
          <a:xfrm>
            <a:off x="1676520" y="2586600"/>
            <a:ext cx="360" cy="837360"/>
          </a:xfrm>
          <a:custGeom>
            <a:avLst/>
            <a:gdLst/>
            <a:ahLst/>
            <a:rect l="l" t="t" r="r" b="b"/>
            <a:pathLst>
              <a:path w="21600" h="21600">
                <a:moveTo>
                  <a:pt x="0" y="0"/>
                </a:moveTo>
                <a:lnTo>
                  <a:pt x="21600" y="21600"/>
                </a:lnTo>
              </a:path>
            </a:pathLst>
          </a:custGeom>
          <a:noFill/>
          <a:ln w="57240">
            <a:solidFill>
              <a:srgbClr val="4a7ebb"/>
            </a:solidFill>
            <a:round/>
            <a:tailEnd len="med" type="triangle" w="med"/>
          </a:ln>
        </p:spPr>
        <p:style>
          <a:lnRef idx="0"/>
          <a:fillRef idx="0"/>
          <a:effectRef idx="0"/>
          <a:fontRef idx="minor"/>
        </p:style>
      </p:sp>
      <p:sp>
        <p:nvSpPr>
          <p:cNvPr id="308" name="CustomShape 9"/>
          <p:cNvSpPr/>
          <p:nvPr/>
        </p:nvSpPr>
        <p:spPr>
          <a:xfrm>
            <a:off x="1755000" y="2768040"/>
            <a:ext cx="48996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Is a</a:t>
            </a:r>
            <a:endParaRPr b="0" lang="en-US" sz="1800" spc="-1" strike="noStrike">
              <a:solidFill>
                <a:srgbClr val="000000"/>
              </a:solidFill>
              <a:uFill>
                <a:solidFill>
                  <a:srgbClr val="ffffff"/>
                </a:solidFill>
              </a:uFill>
              <a:latin typeface="Arial"/>
            </a:endParaRPr>
          </a:p>
        </p:txBody>
      </p:sp>
      <p:sp>
        <p:nvSpPr>
          <p:cNvPr id="309" name="CustomShape 10"/>
          <p:cNvSpPr/>
          <p:nvPr/>
        </p:nvSpPr>
        <p:spPr>
          <a:xfrm>
            <a:off x="1728000" y="4615920"/>
            <a:ext cx="48996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Is a</a:t>
            </a:r>
            <a:endParaRPr b="0" lang="en-US" sz="1800" spc="-1" strike="noStrike">
              <a:solidFill>
                <a:srgbClr val="000000"/>
              </a:solidFill>
              <a:uFill>
                <a:solidFill>
                  <a:srgbClr val="ffffff"/>
                </a:solidFill>
              </a:uFill>
              <a:latin typeface="Arial"/>
            </a:endParaRPr>
          </a:p>
        </p:txBody>
      </p:sp>
      <p:sp>
        <p:nvSpPr>
          <p:cNvPr id="310" name="CustomShape 11"/>
          <p:cNvSpPr/>
          <p:nvPr/>
        </p:nvSpPr>
        <p:spPr>
          <a:xfrm>
            <a:off x="4114800" y="2895480"/>
            <a:ext cx="4037760" cy="3351960"/>
          </a:xfrm>
          <a:prstGeom prst="roundRect">
            <a:avLst>
              <a:gd name="adj" fmla="val 16667"/>
            </a:avLst>
          </a:prstGeom>
          <a:solidFill>
            <a:srgbClr val="00b050"/>
          </a:solidFill>
          <a:ln w="25560">
            <a:solidFill>
              <a:srgbClr val="3a5f8b"/>
            </a:solidFill>
            <a:round/>
          </a:ln>
        </p:spPr>
        <p:style>
          <a:lnRef idx="0"/>
          <a:fillRef idx="0"/>
          <a:effectRef idx="0"/>
          <a:fontRef idx="minor"/>
        </p:style>
      </p:sp>
      <p:sp>
        <p:nvSpPr>
          <p:cNvPr id="311" name="CustomShape 12"/>
          <p:cNvSpPr/>
          <p:nvPr/>
        </p:nvSpPr>
        <p:spPr>
          <a:xfrm>
            <a:off x="4800600" y="3581280"/>
            <a:ext cx="2437560" cy="2133000"/>
          </a:xfrm>
          <a:prstGeom prst="roundRect">
            <a:avLst>
              <a:gd name="adj" fmla="val 16667"/>
            </a:avLst>
          </a:prstGeom>
          <a:solidFill>
            <a:srgbClr val="92d050"/>
          </a:solidFill>
          <a:ln w="25560">
            <a:solidFill>
              <a:srgbClr val="3a5f8b"/>
            </a:solidFill>
            <a:round/>
          </a:ln>
        </p:spPr>
        <p:style>
          <a:lnRef idx="0"/>
          <a:fillRef idx="0"/>
          <a:effectRef idx="0"/>
          <a:fontRef idx="minor"/>
        </p:style>
      </p:sp>
      <p:sp>
        <p:nvSpPr>
          <p:cNvPr id="312" name="CustomShape 13"/>
          <p:cNvSpPr/>
          <p:nvPr/>
        </p:nvSpPr>
        <p:spPr>
          <a:xfrm>
            <a:off x="5181480" y="4191120"/>
            <a:ext cx="1675800" cy="913680"/>
          </a:xfrm>
          <a:prstGeom prst="roundRect">
            <a:avLst>
              <a:gd name="adj" fmla="val 16667"/>
            </a:avLst>
          </a:prstGeom>
          <a:solidFill>
            <a:srgbClr val="ffc000"/>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Calibri"/>
                <a:ea typeface="DejaVu Sans"/>
              </a:rPr>
              <a:t>Mammal</a:t>
            </a:r>
            <a:endParaRPr b="0" lang="en-US" sz="1800" spc="-1" strike="noStrike">
              <a:solidFill>
                <a:srgbClr val="000000"/>
              </a:solidFill>
              <a:uFill>
                <a:solidFill>
                  <a:srgbClr val="ffffff"/>
                </a:solidFill>
              </a:uFill>
              <a:latin typeface="Arial"/>
            </a:endParaRPr>
          </a:p>
        </p:txBody>
      </p:sp>
      <p:sp>
        <p:nvSpPr>
          <p:cNvPr id="313" name="CustomShape 14"/>
          <p:cNvSpPr/>
          <p:nvPr/>
        </p:nvSpPr>
        <p:spPr>
          <a:xfrm>
            <a:off x="5501520" y="5225400"/>
            <a:ext cx="103572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ffff"/>
                </a:solidFill>
                <a:uFill>
                  <a:solidFill>
                    <a:srgbClr val="ffffff"/>
                  </a:solidFill>
                </a:uFill>
                <a:latin typeface="Calibri"/>
                <a:ea typeface="DejaVu Sans"/>
              </a:rPr>
              <a:t>Chordate</a:t>
            </a:r>
            <a:endParaRPr b="0" lang="en-US" sz="1800" spc="-1" strike="noStrike">
              <a:solidFill>
                <a:srgbClr val="000000"/>
              </a:solidFill>
              <a:uFill>
                <a:solidFill>
                  <a:srgbClr val="ffffff"/>
                </a:solidFill>
              </a:uFill>
              <a:latin typeface="Arial"/>
            </a:endParaRPr>
          </a:p>
        </p:txBody>
      </p:sp>
      <p:sp>
        <p:nvSpPr>
          <p:cNvPr id="314" name="CustomShape 15"/>
          <p:cNvSpPr/>
          <p:nvPr/>
        </p:nvSpPr>
        <p:spPr>
          <a:xfrm>
            <a:off x="5604480" y="5791320"/>
            <a:ext cx="82980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ffff"/>
                </a:solidFill>
                <a:uFill>
                  <a:solidFill>
                    <a:srgbClr val="ffffff"/>
                  </a:solidFill>
                </a:uFill>
                <a:latin typeface="Calibri"/>
                <a:ea typeface="DejaVu Sans"/>
              </a:rPr>
              <a:t>Animal</a:t>
            </a:r>
            <a:endParaRPr b="0" lang="en-US" sz="1800" spc="-1" strike="noStrike">
              <a:solidFill>
                <a:srgbClr val="000000"/>
              </a:solidFill>
              <a:uFill>
                <a:solidFill>
                  <a:srgbClr val="ffffff"/>
                </a:solidFill>
              </a:uFill>
              <a:latin typeface="Arial"/>
            </a:endParaRPr>
          </a:p>
        </p:txBody>
      </p:sp>
      <p:sp>
        <p:nvSpPr>
          <p:cNvPr id="315" name="CustomShape 16"/>
          <p:cNvSpPr/>
          <p:nvPr/>
        </p:nvSpPr>
        <p:spPr>
          <a:xfrm>
            <a:off x="2514600" y="2057400"/>
            <a:ext cx="11880" cy="3656880"/>
          </a:xfrm>
          <a:prstGeom prst="curvedConnector3">
            <a:avLst>
              <a:gd name="adj1" fmla="val 5184000"/>
            </a:avLst>
          </a:prstGeom>
          <a:noFill/>
          <a:ln cap="rnd" w="28440">
            <a:solidFill>
              <a:srgbClr val="4a7ebb"/>
            </a:solidFill>
            <a:custDash>
              <a:ds d="400000" sp="300000"/>
            </a:custDash>
            <a:round/>
            <a:tailEnd len="med" type="triangle" w="med"/>
          </a:ln>
        </p:spPr>
        <p:style>
          <a:lnRef idx="0"/>
          <a:fillRef idx="0"/>
          <a:effectRef idx="0"/>
          <a:fontRef idx="minor"/>
        </p:style>
      </p:sp>
      <p:sp>
        <p:nvSpPr>
          <p:cNvPr id="316" name="CustomShape 17"/>
          <p:cNvSpPr/>
          <p:nvPr/>
        </p:nvSpPr>
        <p:spPr>
          <a:xfrm>
            <a:off x="3202920" y="3668040"/>
            <a:ext cx="48996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uFill>
                  <a:solidFill>
                    <a:srgbClr val="ffffff"/>
                  </a:solidFill>
                </a:uFill>
                <a:latin typeface="Calibri"/>
                <a:ea typeface="DejaVu Sans"/>
              </a:rPr>
              <a:t>Is a</a:t>
            </a:r>
            <a:endParaRPr b="0" lang="en-US" sz="1800" spc="-1" strike="noStrike">
              <a:solidFill>
                <a:srgbClr val="000000"/>
              </a:solidFill>
              <a:uFill>
                <a:solidFill>
                  <a:srgbClr val="ffffff"/>
                </a:solidFill>
              </a:uFill>
              <a:latin typeface="Arial"/>
            </a:endParaRPr>
          </a:p>
        </p:txBody>
      </p:sp>
    </p:spTree>
  </p:cSld>
  <p:transition spd="med">
    <p:fade/>
  </p:transition>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457200" y="0"/>
            <a:ext cx="8228880" cy="1142280"/>
          </a:xfrm>
          <a:prstGeom prst="rect">
            <a:avLst/>
          </a:prstGeom>
          <a:noFill/>
          <a:ln>
            <a:noFill/>
          </a:ln>
        </p:spPr>
        <p:style>
          <a:lnRef idx="0"/>
          <a:fillRef idx="0"/>
          <a:effectRef idx="0"/>
          <a:fontRef idx="minor"/>
        </p:style>
        <p:txBody>
          <a:bodyPr lIns="90000" rIns="90000" tIns="45000" bIns="45000" anchor="ctr"/>
          <a:p>
            <a:r>
              <a:rPr b="1" lang="en-US" sz="4400" spc="-1" strike="noStrike">
                <a:solidFill>
                  <a:srgbClr val="1f497d"/>
                </a:solidFill>
                <a:uFill>
                  <a:solidFill>
                    <a:srgbClr val="ffffff"/>
                  </a:solidFill>
                </a:uFill>
                <a:latin typeface="Calibri"/>
              </a:rPr>
              <a:t>Development of an </a:t>
            </a:r>
            <a:r>
              <a:rPr b="1" i="1" lang="en-US" sz="4400" spc="-1" strike="noStrike">
                <a:solidFill>
                  <a:srgbClr val="1f497d"/>
                </a:solidFill>
                <a:uFill>
                  <a:solidFill>
                    <a:srgbClr val="ffffff"/>
                  </a:solidFill>
                </a:uFill>
                <a:latin typeface="Calibri"/>
              </a:rPr>
              <a:t>increasingly</a:t>
            </a:r>
            <a:endParaRPr b="0" lang="en-US" sz="1800" spc="-1" strike="noStrike">
              <a:solidFill>
                <a:srgbClr val="000000"/>
              </a:solidFill>
              <a:uFill>
                <a:solidFill>
                  <a:srgbClr val="ffffff"/>
                </a:solidFill>
              </a:uFill>
              <a:latin typeface="Arial"/>
            </a:endParaRPr>
          </a:p>
          <a:p>
            <a:pPr algn="ctr">
              <a:lnSpc>
                <a:spcPct val="100000"/>
              </a:lnSpc>
            </a:pPr>
            <a:r>
              <a:rPr b="1" lang="en-US" sz="4400" spc="-1" strike="noStrike">
                <a:solidFill>
                  <a:srgbClr val="1f497d"/>
                </a:solidFill>
                <a:uFill>
                  <a:solidFill>
                    <a:srgbClr val="ffffff"/>
                  </a:solidFill>
                </a:uFill>
                <a:latin typeface="Calibri"/>
              </a:rPr>
              <a:t> </a:t>
            </a:r>
            <a:r>
              <a:rPr b="1" lang="en-US" sz="4400" spc="-1" strike="noStrike">
                <a:solidFill>
                  <a:srgbClr val="1f497d"/>
                </a:solidFill>
                <a:uFill>
                  <a:solidFill>
                    <a:srgbClr val="ffffff"/>
                  </a:solidFill>
                </a:uFill>
                <a:latin typeface="Calibri"/>
              </a:rPr>
              <a:t>applied notion of ontology</a:t>
            </a:r>
            <a:endParaRPr b="0" lang="en-US" sz="1800" spc="-1" strike="noStrike">
              <a:solidFill>
                <a:srgbClr val="000000"/>
              </a:solidFill>
              <a:uFill>
                <a:solidFill>
                  <a:srgbClr val="ffffff"/>
                </a:solidFill>
              </a:uFill>
              <a:latin typeface="Arial"/>
            </a:endParaRPr>
          </a:p>
        </p:txBody>
      </p:sp>
      <p:sp>
        <p:nvSpPr>
          <p:cNvPr id="318" name="CustomShape 2"/>
          <p:cNvSpPr/>
          <p:nvPr/>
        </p:nvSpPr>
        <p:spPr>
          <a:xfrm>
            <a:off x="457200" y="1447920"/>
            <a:ext cx="8228880" cy="4952160"/>
          </a:xfrm>
          <a:prstGeom prst="rect">
            <a:avLst/>
          </a:prstGeom>
          <a:noFill/>
          <a:ln>
            <a:noFill/>
          </a:ln>
        </p:spPr>
        <p:style>
          <a:lnRef idx="0"/>
          <a:fillRef idx="0"/>
          <a:effectRef idx="0"/>
          <a:fontRef idx="minor"/>
        </p:style>
        <p:txBody>
          <a:bodyPr lIns="90000" rIns="90000" tIns="45000" bIns="45000"/>
          <a:p>
            <a:pPr>
              <a:lnSpc>
                <a:spcPct val="100000"/>
              </a:lnSpc>
              <a:spcBef>
                <a:spcPts val="641"/>
              </a:spcBef>
            </a:pPr>
            <a:r>
              <a:rPr b="0" i="1" lang="en-US" sz="3200" spc="-1" strike="noStrike">
                <a:solidFill>
                  <a:srgbClr val="000000"/>
                </a:solidFill>
                <a:uFill>
                  <a:solidFill>
                    <a:srgbClr val="ffffff"/>
                  </a:solidFill>
                </a:uFill>
                <a:latin typeface="Calibri"/>
              </a:rPr>
              <a:t>An explicit specification of a conceptualization</a:t>
            </a:r>
            <a:endParaRPr b="0" lang="en-US" sz="1800" spc="-1" strike="noStrike">
              <a:solidFill>
                <a:srgbClr val="000000"/>
              </a:solidFill>
              <a:uFill>
                <a:solidFill>
                  <a:srgbClr val="ffffff"/>
                </a:solidFill>
              </a:uFill>
              <a:latin typeface="Arial"/>
            </a:endParaRPr>
          </a:p>
          <a:p>
            <a:pPr>
              <a:lnSpc>
                <a:spcPct val="100000"/>
              </a:lnSpc>
              <a:spcBef>
                <a:spcPts val="641"/>
              </a:spcBef>
            </a:pPr>
            <a:r>
              <a:rPr b="0" lang="en-US" sz="3200" spc="-1" strike="noStrike">
                <a:solidFill>
                  <a:srgbClr val="000000"/>
                </a:solidFill>
                <a:uFill>
                  <a:solidFill>
                    <a:srgbClr val="ffffff"/>
                  </a:solidFill>
                </a:uFill>
                <a:latin typeface="Calibri"/>
              </a:rPr>
              <a:t> </a:t>
            </a:r>
            <a:r>
              <a:rPr b="0" lang="en-US" sz="3200" spc="-1" strike="noStrike">
                <a:solidFill>
                  <a:srgbClr val="000000"/>
                </a:solidFill>
                <a:uFill>
                  <a:solidFill>
                    <a:srgbClr val="ffffff"/>
                  </a:solidFill>
                </a:uFill>
                <a:latin typeface="Calibri"/>
              </a:rPr>
              <a:t>- Thomas Robert Gruber, 1993 (inventor of Siri)</a:t>
            </a:r>
            <a:endParaRPr b="0" lang="en-US" sz="1800" spc="-1" strike="noStrike">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A </a:t>
            </a:r>
            <a:r>
              <a:rPr b="1" lang="en-US" sz="3200" spc="-1" strike="noStrike">
                <a:solidFill>
                  <a:srgbClr val="000000"/>
                </a:solidFill>
                <a:uFill>
                  <a:solidFill>
                    <a:srgbClr val="ffffff"/>
                  </a:solidFill>
                </a:uFill>
                <a:latin typeface="Calibri"/>
              </a:rPr>
              <a:t>conceptualization</a:t>
            </a:r>
            <a:r>
              <a:rPr b="0" lang="en-US" sz="3200" spc="-1" strike="noStrike">
                <a:solidFill>
                  <a:srgbClr val="000000"/>
                </a:solidFill>
                <a:uFill>
                  <a:solidFill>
                    <a:srgbClr val="ffffff"/>
                  </a:solidFill>
                </a:uFill>
                <a:latin typeface="Calibri"/>
              </a:rPr>
              <a:t> is the way we think about a domain (a “system of categories accounting for a particular view on the world”, i.e., a philosophical ontology)</a:t>
            </a:r>
            <a:endParaRPr b="0" lang="en-US" sz="1800" spc="-1" strike="noStrike">
              <a:solidFill>
                <a:srgbClr val="000000"/>
              </a:solidFill>
              <a:uFill>
                <a:solidFill>
                  <a:srgbClr val="ffffff"/>
                </a:solidFill>
              </a:uFill>
              <a:latin typeface="Arial"/>
            </a:endParaRPr>
          </a:p>
          <a:p>
            <a:pPr marL="343080" indent="-342360">
              <a:lnSpc>
                <a:spcPct val="100000"/>
              </a:lnSpc>
              <a:spcBef>
                <a:spcPts val="641"/>
              </a:spcBef>
              <a:buClr>
                <a:srgbClr val="000000"/>
              </a:buClr>
              <a:buFont typeface="Arial"/>
              <a:buChar char="•"/>
            </a:pPr>
            <a:r>
              <a:rPr b="0" lang="en-US" sz="3200" spc="-1" strike="noStrike">
                <a:solidFill>
                  <a:srgbClr val="000000"/>
                </a:solidFill>
                <a:uFill>
                  <a:solidFill>
                    <a:srgbClr val="ffffff"/>
                  </a:solidFill>
                </a:uFill>
                <a:latin typeface="Calibri"/>
              </a:rPr>
              <a:t>A </a:t>
            </a:r>
            <a:r>
              <a:rPr b="1" lang="en-US" sz="3200" spc="-1" strike="noStrike">
                <a:solidFill>
                  <a:srgbClr val="000000"/>
                </a:solidFill>
                <a:uFill>
                  <a:solidFill>
                    <a:srgbClr val="ffffff"/>
                  </a:solidFill>
                </a:uFill>
                <a:latin typeface="Calibri"/>
              </a:rPr>
              <a:t>specification</a:t>
            </a:r>
            <a:r>
              <a:rPr b="0" lang="en-US" sz="3200" spc="-1" strike="noStrike">
                <a:solidFill>
                  <a:srgbClr val="000000"/>
                </a:solidFill>
                <a:uFill>
                  <a:solidFill>
                    <a:srgbClr val="ffffff"/>
                  </a:solidFill>
                </a:uFill>
                <a:latin typeface="Calibri"/>
              </a:rPr>
              <a:t> provides a formal way of writing it down (and making it accessible to humans </a:t>
            </a:r>
            <a:r>
              <a:rPr b="1" lang="en-US" sz="3200" spc="-1" strike="noStrike">
                <a:solidFill>
                  <a:srgbClr val="000000"/>
                </a:solidFill>
                <a:uFill>
                  <a:solidFill>
                    <a:srgbClr val="ffffff"/>
                  </a:solidFill>
                </a:uFill>
                <a:latin typeface="Calibri"/>
              </a:rPr>
              <a:t>and</a:t>
            </a:r>
            <a:r>
              <a:rPr b="0" lang="en-US" sz="3200" spc="-1" strike="noStrike">
                <a:solidFill>
                  <a:srgbClr val="000000"/>
                </a:solidFill>
                <a:uFill>
                  <a:solidFill>
                    <a:srgbClr val="ffffff"/>
                  </a:solidFill>
                </a:uFill>
                <a:latin typeface="Calibri"/>
              </a:rPr>
              <a:t> machines)</a:t>
            </a:r>
            <a:endParaRPr b="0" lang="en-US" sz="1800" spc="-1" strike="noStrike">
              <a:solidFill>
                <a:srgbClr val="000000"/>
              </a:solidFill>
              <a:uFill>
                <a:solidFill>
                  <a:srgbClr val="ffffff"/>
                </a:solidFill>
              </a:uFill>
              <a:latin typeface="Arial"/>
            </a:endParaRPr>
          </a:p>
          <a:p>
            <a:pPr>
              <a:lnSpc>
                <a:spcPct val="100000"/>
              </a:lnSpc>
              <a:spcBef>
                <a:spcPts val="641"/>
              </a:spcBef>
            </a:pPr>
            <a:endParaRPr b="0" lang="en-US" sz="1800" spc="-1" strike="noStrike">
              <a:solidFill>
                <a:srgbClr val="000000"/>
              </a:solidFill>
              <a:uFill>
                <a:solidFill>
                  <a:srgbClr val="ffffff"/>
                </a:solidFill>
              </a:uFill>
              <a:latin typeface="Arial"/>
            </a:endParaRPr>
          </a:p>
          <a:p>
            <a:pPr>
              <a:lnSpc>
                <a:spcPct val="100000"/>
              </a:lnSpc>
              <a:spcBef>
                <a:spcPts val="641"/>
              </a:spcBef>
            </a:pPr>
            <a:r>
              <a:rPr b="0" i="1" lang="en-US" sz="3200" spc="-1" strike="noStrike">
                <a:solidFill>
                  <a:srgbClr val="000000"/>
                </a:solidFill>
                <a:uFill>
                  <a:solidFill>
                    <a:srgbClr val="ffffff"/>
                  </a:solidFill>
                </a:uFill>
                <a:latin typeface="Calibri"/>
              </a:rPr>
              <a:t>A </a:t>
            </a:r>
            <a:r>
              <a:rPr b="1" i="1" lang="en-US" sz="3200" spc="-1" strike="noStrike">
                <a:solidFill>
                  <a:srgbClr val="000000"/>
                </a:solidFill>
                <a:uFill>
                  <a:solidFill>
                    <a:srgbClr val="ffffff"/>
                  </a:solidFill>
                </a:uFill>
                <a:latin typeface="Calibri"/>
              </a:rPr>
              <a:t>formal</a:t>
            </a:r>
            <a:r>
              <a:rPr b="0" i="1" lang="en-US" sz="3200" spc="-1" strike="noStrike">
                <a:solidFill>
                  <a:srgbClr val="000000"/>
                </a:solidFill>
                <a:uFill>
                  <a:solidFill>
                    <a:srgbClr val="ffffff"/>
                  </a:solidFill>
                </a:uFill>
                <a:latin typeface="Calibri"/>
              </a:rPr>
              <a:t> speciﬁcation of a </a:t>
            </a:r>
            <a:r>
              <a:rPr b="1" i="1" lang="en-US" sz="3200" spc="-1" strike="noStrike">
                <a:solidFill>
                  <a:srgbClr val="000000"/>
                </a:solidFill>
                <a:uFill>
                  <a:solidFill>
                    <a:srgbClr val="ffffff"/>
                  </a:solidFill>
                </a:uFill>
                <a:latin typeface="Calibri"/>
              </a:rPr>
              <a:t>shared</a:t>
            </a:r>
            <a:r>
              <a:rPr b="0" i="1" lang="en-US" sz="3200" spc="-1" strike="noStrike">
                <a:solidFill>
                  <a:srgbClr val="000000"/>
                </a:solidFill>
                <a:uFill>
                  <a:solidFill>
                    <a:srgbClr val="ffffff"/>
                  </a:solidFill>
                </a:uFill>
                <a:latin typeface="Calibri"/>
              </a:rPr>
              <a:t> conceptualization</a:t>
            </a:r>
            <a:endParaRPr b="0" lang="en-US" sz="1800" spc="-1" strike="noStrike">
              <a:solidFill>
                <a:srgbClr val="000000"/>
              </a:solidFill>
              <a:uFill>
                <a:solidFill>
                  <a:srgbClr val="ffffff"/>
                </a:solidFill>
              </a:uFill>
              <a:latin typeface="Arial"/>
            </a:endParaRPr>
          </a:p>
          <a:p>
            <a:pPr>
              <a:lnSpc>
                <a:spcPct val="100000"/>
              </a:lnSpc>
              <a:spcBef>
                <a:spcPts val="641"/>
              </a:spcBef>
            </a:pPr>
            <a:r>
              <a:rPr b="0" lang="en-US" sz="3200" spc="-1" strike="noStrike">
                <a:solidFill>
                  <a:srgbClr val="000000"/>
                </a:solidFill>
                <a:uFill>
                  <a:solidFill>
                    <a:srgbClr val="ffffff"/>
                  </a:solidFill>
                </a:uFill>
                <a:latin typeface="Calibri"/>
              </a:rPr>
              <a:t> </a:t>
            </a:r>
            <a:r>
              <a:rPr b="0" lang="en-US" sz="3200" spc="-1" strike="noStrike">
                <a:solidFill>
                  <a:srgbClr val="000000"/>
                </a:solidFill>
                <a:uFill>
                  <a:solidFill>
                    <a:srgbClr val="ffffff"/>
                  </a:solidFill>
                </a:uFill>
                <a:latin typeface="Calibri"/>
              </a:rPr>
              <a:t>- Borst 1997</a:t>
            </a:r>
            <a:endParaRPr b="0" lang="en-US" sz="1800" spc="-1" strike="noStrike">
              <a:solidFill>
                <a:srgbClr val="000000"/>
              </a:solidFill>
              <a:uFill>
                <a:solidFill>
                  <a:srgbClr val="ffffff"/>
                </a:solidFill>
              </a:uFill>
              <a:latin typeface="Arial"/>
            </a:endParaRPr>
          </a:p>
          <a:p>
            <a:pPr>
              <a:lnSpc>
                <a:spcPct val="100000"/>
              </a:lnSpc>
              <a:spcBef>
                <a:spcPts val="641"/>
              </a:spcBef>
            </a:pPr>
            <a:endParaRPr b="0" lang="en-US" sz="1800" spc="-1" strike="noStrike">
              <a:solidFill>
                <a:srgbClr val="000000"/>
              </a:solidFill>
              <a:uFill>
                <a:solidFill>
                  <a:srgbClr val="ffffff"/>
                </a:solidFill>
              </a:uFill>
              <a:latin typeface="Arial"/>
            </a:endParaRPr>
          </a:p>
          <a:p>
            <a:pPr>
              <a:lnSpc>
                <a:spcPct val="100000"/>
              </a:lnSpc>
              <a:spcBef>
                <a:spcPts val="641"/>
              </a:spcBef>
            </a:pPr>
            <a:r>
              <a:rPr b="0" i="1" lang="en-US" sz="3200" spc="-1" strike="noStrike">
                <a:solidFill>
                  <a:srgbClr val="000000"/>
                </a:solidFill>
                <a:uFill>
                  <a:solidFill>
                    <a:srgbClr val="ffffff"/>
                  </a:solidFill>
                </a:uFill>
                <a:latin typeface="Calibri"/>
              </a:rPr>
              <a:t>An ontology specifies a </a:t>
            </a:r>
            <a:r>
              <a:rPr b="1" i="1" lang="en-US" sz="3200" spc="-1" strike="noStrike">
                <a:solidFill>
                  <a:srgbClr val="000000"/>
                </a:solidFill>
                <a:uFill>
                  <a:solidFill>
                    <a:srgbClr val="ffffff"/>
                  </a:solidFill>
                </a:uFill>
                <a:latin typeface="Calibri"/>
              </a:rPr>
              <a:t>vocabulary</a:t>
            </a:r>
            <a:r>
              <a:rPr b="0" i="1" lang="en-US" sz="3200" spc="-1" strike="noStrike">
                <a:solidFill>
                  <a:srgbClr val="000000"/>
                </a:solidFill>
                <a:uFill>
                  <a:solidFill>
                    <a:srgbClr val="ffffff"/>
                  </a:solidFill>
                </a:uFill>
                <a:latin typeface="Calibri"/>
              </a:rPr>
              <a:t> with which to make assertions, which may be inputs or outputs of knowledge agents (such as a software program). … </a:t>
            </a:r>
            <a:r>
              <a:rPr b="1" i="1" lang="en-US" sz="3200" spc="-1" strike="noStrike">
                <a:solidFill>
                  <a:srgbClr val="000000"/>
                </a:solidFill>
                <a:uFill>
                  <a:solidFill>
                    <a:srgbClr val="ffffff"/>
                  </a:solidFill>
                </a:uFill>
                <a:latin typeface="Calibri"/>
              </a:rPr>
              <a:t>an ontology must be formulated in some representation language</a:t>
            </a:r>
            <a:endParaRPr b="0" lang="en-US" sz="1800" spc="-1" strike="noStrike">
              <a:solidFill>
                <a:srgbClr val="000000"/>
              </a:solidFill>
              <a:uFill>
                <a:solidFill>
                  <a:srgbClr val="ffffff"/>
                </a:solidFill>
              </a:uFill>
              <a:latin typeface="Arial"/>
            </a:endParaRPr>
          </a:p>
          <a:p>
            <a:pPr>
              <a:lnSpc>
                <a:spcPct val="100000"/>
              </a:lnSpc>
              <a:spcBef>
                <a:spcPts val="641"/>
              </a:spcBef>
            </a:pPr>
            <a:r>
              <a:rPr b="0" lang="en-US" sz="3200" spc="-1" strike="noStrike">
                <a:solidFill>
                  <a:srgbClr val="000000"/>
                </a:solidFill>
                <a:uFill>
                  <a:solidFill>
                    <a:srgbClr val="ffffff"/>
                  </a:solidFill>
                </a:uFill>
                <a:latin typeface="Calibri"/>
              </a:rPr>
              <a:t> </a:t>
            </a:r>
            <a:r>
              <a:rPr b="0" lang="en-US" sz="3200" spc="-1" strike="noStrike">
                <a:solidFill>
                  <a:srgbClr val="000000"/>
                </a:solidFill>
                <a:uFill>
                  <a:solidFill>
                    <a:srgbClr val="ffffff"/>
                  </a:solidFill>
                </a:uFill>
                <a:latin typeface="Calibri"/>
              </a:rPr>
              <a:t>- Gruber (2007)</a:t>
            </a:r>
            <a:endParaRPr b="0" lang="en-US" sz="1800" spc="-1" strike="noStrike">
              <a:solidFill>
                <a:srgbClr val="000000"/>
              </a:solidFill>
              <a:uFill>
                <a:solidFill>
                  <a:srgbClr val="ffffff"/>
                </a:solidFill>
              </a:uFill>
              <a:latin typeface="Arial"/>
            </a:endParaRPr>
          </a:p>
          <a:p>
            <a:pPr>
              <a:lnSpc>
                <a:spcPct val="100000"/>
              </a:lnSpc>
              <a:spcBef>
                <a:spcPts val="641"/>
              </a:spcBef>
            </a:pPr>
            <a:endParaRPr b="0" lang="en-US" sz="1800" spc="-1" strike="noStrike">
              <a:solidFill>
                <a:srgbClr val="000000"/>
              </a:solidFill>
              <a:uFill>
                <a:solidFill>
                  <a:srgbClr val="ffffff"/>
                </a:solidFill>
              </a:uFill>
              <a:latin typeface="Arial"/>
            </a:endParaRPr>
          </a:p>
          <a:p>
            <a:pPr>
              <a:lnSpc>
                <a:spcPct val="100000"/>
              </a:lnSpc>
              <a:spcBef>
                <a:spcPts val="641"/>
              </a:spcBef>
            </a:pPr>
            <a:r>
              <a:rPr b="0" lang="en-US" sz="3200" spc="-1" strike="noStrike">
                <a:solidFill>
                  <a:srgbClr val="000000"/>
                </a:solidFill>
                <a:uFill>
                  <a:solidFill>
                    <a:srgbClr val="ffffff"/>
                  </a:solidFill>
                </a:uFill>
                <a:latin typeface="Calibri"/>
              </a:rPr>
              <a:t>An ontology is defined by </a:t>
            </a:r>
            <a:r>
              <a:rPr b="0" i="1" lang="en-US" sz="3200" spc="-1" strike="noStrike">
                <a:solidFill>
                  <a:srgbClr val="000000"/>
                </a:solidFill>
                <a:uFill>
                  <a:solidFill>
                    <a:srgbClr val="ffffff"/>
                  </a:solidFill>
                </a:uFill>
                <a:latin typeface="Calibri"/>
              </a:rPr>
              <a:t>axioms</a:t>
            </a:r>
            <a:r>
              <a:rPr b="0" lang="en-US" sz="3200" spc="-1" strike="noStrike">
                <a:solidFill>
                  <a:srgbClr val="000000"/>
                </a:solidFill>
                <a:uFill>
                  <a:solidFill>
                    <a:srgbClr val="ffffff"/>
                  </a:solidFill>
                </a:uFill>
                <a:latin typeface="Calibri"/>
              </a:rPr>
              <a:t> in a </a:t>
            </a:r>
            <a:r>
              <a:rPr b="1" lang="en-US" sz="3200" spc="-1" strike="noStrike">
                <a:solidFill>
                  <a:srgbClr val="000000"/>
                </a:solidFill>
                <a:uFill>
                  <a:solidFill>
                    <a:srgbClr val="ffffff"/>
                  </a:solidFill>
                </a:uFill>
                <a:latin typeface="Calibri"/>
              </a:rPr>
              <a:t>formal language</a:t>
            </a:r>
            <a:r>
              <a:rPr b="0" lang="en-US" sz="3200" spc="-1" strike="noStrike">
                <a:solidFill>
                  <a:srgbClr val="000000"/>
                </a:solidFill>
                <a:uFill>
                  <a:solidFill>
                    <a:srgbClr val="ffffff"/>
                  </a:solidFill>
                </a:uFill>
                <a:latin typeface="Calibri"/>
              </a:rPr>
              <a:t> with the goal to provide an unbiased (domain- and application-independent) view on reality</a:t>
            </a:r>
            <a:endParaRPr b="0" lang="en-US" sz="1800" spc="-1" strike="noStrike">
              <a:solidFill>
                <a:srgbClr val="000000"/>
              </a:solidFill>
              <a:uFill>
                <a:solidFill>
                  <a:srgbClr val="ffffff"/>
                </a:solidFill>
              </a:uFill>
              <a:latin typeface="Arial"/>
            </a:endParaRPr>
          </a:p>
          <a:p>
            <a:pPr>
              <a:lnSpc>
                <a:spcPct val="100000"/>
              </a:lnSpc>
              <a:spcBef>
                <a:spcPts val="641"/>
              </a:spcBef>
            </a:pPr>
            <a:endParaRPr b="0" lang="en-US" sz="1800" spc="-1" strike="noStrike">
              <a:solidFill>
                <a:srgbClr val="000000"/>
              </a:solidFill>
              <a:uFill>
                <a:solidFill>
                  <a:srgbClr val="ffffff"/>
                </a:solidFill>
              </a:uFill>
              <a:latin typeface="Arial"/>
            </a:endParaRPr>
          </a:p>
        </p:txBody>
      </p:sp>
      <p:sp>
        <p:nvSpPr>
          <p:cNvPr id="319" name="CustomShape 3"/>
          <p:cNvSpPr/>
          <p:nvPr/>
        </p:nvSpPr>
        <p:spPr>
          <a:xfrm>
            <a:off x="4800600" y="6629400"/>
            <a:ext cx="4342680" cy="220680"/>
          </a:xfrm>
          <a:prstGeom prst="rect">
            <a:avLst/>
          </a:prstGeom>
          <a:noFill/>
          <a:ln>
            <a:noFill/>
          </a:ln>
        </p:spPr>
        <p:style>
          <a:lnRef idx="0"/>
          <a:fillRef idx="0"/>
          <a:effectRef idx="0"/>
          <a:fontRef idx="minor"/>
        </p:style>
        <p:txBody>
          <a:bodyPr lIns="90000" rIns="90000" tIns="45000" bIns="45000" anchor="ctr"/>
          <a:p>
            <a:pPr algn="r">
              <a:lnSpc>
                <a:spcPct val="100000"/>
              </a:lnSpc>
            </a:pPr>
            <a:r>
              <a:rPr b="0" lang="en-US" sz="1200" spc="-1" strike="noStrike">
                <a:solidFill>
                  <a:srgbClr val="8b8b8b"/>
                </a:solidFill>
                <a:uFill>
                  <a:solidFill>
                    <a:srgbClr val="ffffff"/>
                  </a:solidFill>
                </a:uFill>
                <a:latin typeface="Calibri"/>
              </a:rPr>
              <a:t>BD2K Seminar Series::Ontologies:Dumontier</a:t>
            </a:r>
            <a:endParaRPr b="0" lang="en-US" sz="1800" spc="-1" strike="noStrike">
              <a:solidFill>
                <a:srgbClr val="000000"/>
              </a:solidFill>
              <a:uFill>
                <a:solidFill>
                  <a:srgbClr val="ffffff"/>
                </a:solidFill>
              </a:uFill>
              <a:latin typeface="Arial"/>
            </a:endParaRPr>
          </a:p>
        </p:txBody>
      </p:sp>
      <p:sp>
        <p:nvSpPr>
          <p:cNvPr id="320" name="CustomShape 4"/>
          <p:cNvSpPr/>
          <p:nvPr/>
        </p:nvSpPr>
        <p:spPr>
          <a:xfrm>
            <a:off x="0" y="6629400"/>
            <a:ext cx="2133000" cy="220680"/>
          </a:xfrm>
          <a:prstGeom prst="rect">
            <a:avLst/>
          </a:prstGeom>
          <a:noFill/>
          <a:ln>
            <a:noFill/>
          </a:ln>
        </p:spPr>
        <p:style>
          <a:lnRef idx="0"/>
          <a:fillRef idx="0"/>
          <a:effectRef idx="0"/>
          <a:fontRef idx="minor"/>
        </p:style>
        <p:txBody>
          <a:bodyPr lIns="90000" rIns="90000" tIns="45000" bIns="45000" anchor="ctr"/>
          <a:p>
            <a:pPr>
              <a:lnSpc>
                <a:spcPct val="100000"/>
              </a:lnSpc>
            </a:pPr>
            <a:fld id="{42662B8D-1312-4E17-A181-1595D7E9863B}" type="slidenum">
              <a:rPr b="0" lang="en-US" sz="1200" spc="-1" strike="noStrike">
                <a:solidFill>
                  <a:srgbClr val="8b8b8b"/>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Tree>
  </p:cSld>
  <p:transition spd="med">
    <p:fade/>
  </p:transition>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32087</TotalTime>
  <Application>LibreOffice/5.3.1.2$Linux_X86_64 LibreOffice_project/30m0$Build-2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2012-11-25T23:18:47Z</dcterms:created>
  <dc:creator>Michel Dumontier</dc:creator>
  <dc:description/>
  <dc:language>en-US</dc:language>
  <cp:lastModifiedBy/>
  <dcterms:modified xsi:type="dcterms:W3CDTF">2017-06-27T07:01:23Z</dcterms:modified>
  <cp:revision>667</cp:revision>
  <dc:subject/>
  <dc:title>Ontologies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18</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43</vt:i4>
  </property>
</Properties>
</file>